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5" d="100"/>
          <a:sy n="125" d="100"/>
        </p:scale>
        <p:origin x="-118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ndersm\Documents\LTAP\Training\WA_Training_Dashboar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ndersm\Documents\LTAP\Training\WA_Training_Dashboar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Sheet1!$S$1</c:f>
              <c:strCache>
                <c:ptCount val="1"/>
                <c:pt idx="0">
                  <c:v>Participant Hours</c:v>
                </c:pt>
              </c:strCache>
            </c:strRef>
          </c:tx>
          <c:invertIfNegative val="0"/>
          <c:val>
            <c:numRef>
              <c:f>Sheet1!$S$2:$S$13</c:f>
              <c:numCache>
                <c:formatCode>#,##0</c:formatCode>
                <c:ptCount val="12"/>
                <c:pt idx="0">
                  <c:v>23567</c:v>
                </c:pt>
                <c:pt idx="1">
                  <c:v>20807</c:v>
                </c:pt>
                <c:pt idx="2">
                  <c:v>25709</c:v>
                </c:pt>
                <c:pt idx="3">
                  <c:v>16599</c:v>
                </c:pt>
                <c:pt idx="4">
                  <c:v>20492</c:v>
                </c:pt>
                <c:pt idx="5">
                  <c:v>16382</c:v>
                </c:pt>
                <c:pt idx="6">
                  <c:v>24568</c:v>
                </c:pt>
                <c:pt idx="7">
                  <c:v>16048</c:v>
                </c:pt>
                <c:pt idx="8">
                  <c:v>11772</c:v>
                </c:pt>
                <c:pt idx="9">
                  <c:v>26619</c:v>
                </c:pt>
                <c:pt idx="10">
                  <c:v>25686</c:v>
                </c:pt>
                <c:pt idx="11">
                  <c:v>19920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DB-4EB6-91D6-B4F1E09D81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808640"/>
        <c:axId val="131806720"/>
      </c:barChart>
      <c:lineChart>
        <c:grouping val="standard"/>
        <c:varyColors val="0"/>
        <c:ser>
          <c:idx val="0"/>
          <c:order val="0"/>
          <c:tx>
            <c:strRef>
              <c:f>Sheet1!$R$1</c:f>
              <c:strCache>
                <c:ptCount val="1"/>
                <c:pt idx="0">
                  <c:v>Participants</c:v>
                </c:pt>
              </c:strCache>
            </c:strRef>
          </c:tx>
          <c:spPr>
            <a:ln w="38100"/>
          </c:spPr>
          <c:marker>
            <c:spPr>
              <a:ln w="6350"/>
            </c:spPr>
          </c:marker>
          <c:cat>
            <c:numRef>
              <c:f>Sheet1!$Q$2:$Q$13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Sheet1!$R$2:$R$13</c:f>
              <c:numCache>
                <c:formatCode>#,##0</c:formatCode>
                <c:ptCount val="12"/>
                <c:pt idx="0">
                  <c:v>2370</c:v>
                </c:pt>
                <c:pt idx="1">
                  <c:v>1918</c:v>
                </c:pt>
                <c:pt idx="2">
                  <c:v>2373</c:v>
                </c:pt>
                <c:pt idx="3">
                  <c:v>1211</c:v>
                </c:pt>
                <c:pt idx="4">
                  <c:v>1656</c:v>
                </c:pt>
                <c:pt idx="5">
                  <c:v>1582</c:v>
                </c:pt>
                <c:pt idx="6">
                  <c:v>2264</c:v>
                </c:pt>
                <c:pt idx="7">
                  <c:v>1622</c:v>
                </c:pt>
                <c:pt idx="8">
                  <c:v>1573</c:v>
                </c:pt>
                <c:pt idx="9">
                  <c:v>3520</c:v>
                </c:pt>
                <c:pt idx="10">
                  <c:v>2851</c:v>
                </c:pt>
                <c:pt idx="11">
                  <c:v>2152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2DB-4EB6-91D6-B4F1E09D81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794432"/>
        <c:axId val="131796352"/>
      </c:lineChart>
      <c:catAx>
        <c:axId val="131794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1796352"/>
        <c:crosses val="autoZero"/>
        <c:auto val="1"/>
        <c:lblAlgn val="ctr"/>
        <c:lblOffset val="100"/>
        <c:noMultiLvlLbl val="0"/>
      </c:catAx>
      <c:valAx>
        <c:axId val="1317963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Participants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1794432"/>
        <c:crosses val="autoZero"/>
        <c:crossBetween val="between"/>
      </c:valAx>
      <c:valAx>
        <c:axId val="131806720"/>
        <c:scaling>
          <c:orientation val="minMax"/>
        </c:scaling>
        <c:delete val="0"/>
        <c:axPos val="r"/>
        <c:title>
          <c:tx>
            <c:rich>
              <a:bodyPr rot="5400000" vert="horz"/>
              <a:lstStyle/>
              <a:p>
                <a:pPr>
                  <a:defRPr sz="1800"/>
                </a:pPr>
                <a:r>
                  <a:rPr lang="en-US" sz="1800"/>
                  <a:t>Participant Hours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1808640"/>
        <c:crosses val="max"/>
        <c:crossBetween val="between"/>
      </c:valAx>
      <c:catAx>
        <c:axId val="131808640"/>
        <c:scaling>
          <c:orientation val="minMax"/>
        </c:scaling>
        <c:delete val="1"/>
        <c:axPos val="b"/>
        <c:majorTickMark val="out"/>
        <c:minorTickMark val="none"/>
        <c:tickLblPos val="nextTo"/>
        <c:crossAx val="131806720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Sheet1!$U$1</c:f>
              <c:strCache>
                <c:ptCount val="1"/>
                <c:pt idx="0">
                  <c:v>Training Hours</c:v>
                </c:pt>
              </c:strCache>
            </c:strRef>
          </c:tx>
          <c:invertIfNegative val="0"/>
          <c:val>
            <c:numRef>
              <c:f>Sheet1!$U$2:$U$13</c:f>
              <c:numCache>
                <c:formatCode>#,##0</c:formatCode>
                <c:ptCount val="12"/>
                <c:pt idx="0">
                  <c:v>1481</c:v>
                </c:pt>
                <c:pt idx="1">
                  <c:v>1539</c:v>
                </c:pt>
                <c:pt idx="2">
                  <c:v>1470</c:v>
                </c:pt>
                <c:pt idx="3">
                  <c:v>1224</c:v>
                </c:pt>
                <c:pt idx="4">
                  <c:v>1378</c:v>
                </c:pt>
                <c:pt idx="5">
                  <c:v>1045</c:v>
                </c:pt>
                <c:pt idx="6">
                  <c:v>1184</c:v>
                </c:pt>
                <c:pt idx="7">
                  <c:v>730</c:v>
                </c:pt>
                <c:pt idx="8">
                  <c:v>501</c:v>
                </c:pt>
                <c:pt idx="9">
                  <c:v>974</c:v>
                </c:pt>
                <c:pt idx="10">
                  <c:v>1029</c:v>
                </c:pt>
                <c:pt idx="11">
                  <c:v>874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46-4206-864D-12452AB85E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544960"/>
        <c:axId val="131543040"/>
      </c:barChart>
      <c:lineChart>
        <c:grouping val="standard"/>
        <c:varyColors val="0"/>
        <c:ser>
          <c:idx val="0"/>
          <c:order val="0"/>
          <c:tx>
            <c:strRef>
              <c:f>Sheet1!$T$1</c:f>
              <c:strCache>
                <c:ptCount val="1"/>
                <c:pt idx="0">
                  <c:v>Training Sessions</c:v>
                </c:pt>
              </c:strCache>
            </c:strRef>
          </c:tx>
          <c:spPr>
            <a:ln w="38100"/>
          </c:spPr>
          <c:cat>
            <c:numRef>
              <c:f>Sheet1!$Q$2:$Q$13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Sheet1!$T$2:$T$13</c:f>
              <c:numCache>
                <c:formatCode>#,##0</c:formatCode>
                <c:ptCount val="12"/>
                <c:pt idx="0">
                  <c:v>154</c:v>
                </c:pt>
                <c:pt idx="1">
                  <c:v>145</c:v>
                </c:pt>
                <c:pt idx="2">
                  <c:v>142</c:v>
                </c:pt>
                <c:pt idx="3">
                  <c:v>111</c:v>
                </c:pt>
                <c:pt idx="4">
                  <c:v>123</c:v>
                </c:pt>
                <c:pt idx="5">
                  <c:v>120</c:v>
                </c:pt>
                <c:pt idx="6">
                  <c:v>127</c:v>
                </c:pt>
                <c:pt idx="7">
                  <c:v>76</c:v>
                </c:pt>
                <c:pt idx="8">
                  <c:v>69</c:v>
                </c:pt>
                <c:pt idx="9">
                  <c:v>128</c:v>
                </c:pt>
                <c:pt idx="10">
                  <c:v>128</c:v>
                </c:pt>
                <c:pt idx="11">
                  <c:v>109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146-4206-864D-12452AB85E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535232"/>
        <c:axId val="131536768"/>
      </c:lineChart>
      <c:catAx>
        <c:axId val="131535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1536768"/>
        <c:crosses val="autoZero"/>
        <c:auto val="1"/>
        <c:lblAlgn val="ctr"/>
        <c:lblOffset val="100"/>
        <c:noMultiLvlLbl val="0"/>
      </c:catAx>
      <c:valAx>
        <c:axId val="1315367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Training Sessions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1535232"/>
        <c:crosses val="autoZero"/>
        <c:crossBetween val="between"/>
      </c:valAx>
      <c:valAx>
        <c:axId val="131543040"/>
        <c:scaling>
          <c:orientation val="minMax"/>
        </c:scaling>
        <c:delete val="0"/>
        <c:axPos val="r"/>
        <c:title>
          <c:tx>
            <c:rich>
              <a:bodyPr rot="5400000" vert="horz"/>
              <a:lstStyle/>
              <a:p>
                <a:pPr>
                  <a:defRPr sz="1800"/>
                </a:pPr>
                <a:r>
                  <a:rPr lang="en-US" sz="1800"/>
                  <a:t>Training Hours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1544960"/>
        <c:crosses val="max"/>
        <c:crossBetween val="between"/>
      </c:valAx>
      <c:catAx>
        <c:axId val="131544960"/>
        <c:scaling>
          <c:orientation val="minMax"/>
        </c:scaling>
        <c:delete val="1"/>
        <c:axPos val="b"/>
        <c:majorTickMark val="out"/>
        <c:minorTickMark val="none"/>
        <c:tickLblPos val="nextTo"/>
        <c:crossAx val="131543040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5DEFF4E-7CC1-4DC2-968A-1F2A05A6FCC6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277B3B2-9CDB-4B17-A736-4B9C6002EBD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58907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EFF4E-7CC1-4DC2-968A-1F2A05A6FCC6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B3B2-9CDB-4B17-A736-4B9C6002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76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EFF4E-7CC1-4DC2-968A-1F2A05A6FCC6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B3B2-9CDB-4B17-A736-4B9C6002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EFF4E-7CC1-4DC2-968A-1F2A05A6FCC6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B3B2-9CDB-4B17-A736-4B9C6002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5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5DEFF4E-7CC1-4DC2-968A-1F2A05A6FCC6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277B3B2-9CDB-4B17-A736-4B9C6002EBD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905889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EFF4E-7CC1-4DC2-968A-1F2A05A6FCC6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B3B2-9CDB-4B17-A736-4B9C6002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1775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EFF4E-7CC1-4DC2-968A-1F2A05A6FCC6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B3B2-9CDB-4B17-A736-4B9C6002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0078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EFF4E-7CC1-4DC2-968A-1F2A05A6FCC6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B3B2-9CDB-4B17-A736-4B9C6002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1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EFF4E-7CC1-4DC2-968A-1F2A05A6FCC6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B3B2-9CDB-4B17-A736-4B9C6002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41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E5DEFF4E-7CC1-4DC2-968A-1F2A05A6FCC6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1277B3B2-9CDB-4B17-A736-4B9C6002EBD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669771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E5DEFF4E-7CC1-4DC2-968A-1F2A05A6FCC6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1277B3B2-9CDB-4B17-A736-4B9C6002EBD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64153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5DEFF4E-7CC1-4DC2-968A-1F2A05A6FCC6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277B3B2-9CDB-4B17-A736-4B9C6002EBD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702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317" y="3204554"/>
            <a:ext cx="4281054" cy="32107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1" y="93516"/>
            <a:ext cx="4148051" cy="31110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2582" y="843037"/>
            <a:ext cx="6151418" cy="1778923"/>
          </a:xfrm>
        </p:spPr>
        <p:txBody>
          <a:bodyPr/>
          <a:lstStyle/>
          <a:p>
            <a:r>
              <a:rPr lang="en-US" dirty="0" smtClean="0"/>
              <a:t>Washington LTAP Center Update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" t="11879" r="14570" b="12364"/>
          <a:stretch/>
        </p:blipFill>
        <p:spPr>
          <a:xfrm>
            <a:off x="216131" y="3527344"/>
            <a:ext cx="4753725" cy="31810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45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LTAP Center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142" y="2057400"/>
            <a:ext cx="715725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DOT-based Center</a:t>
            </a:r>
          </a:p>
          <a:p>
            <a:pPr lvl="1"/>
            <a:r>
              <a:rPr lang="en-US" dirty="0" smtClean="0"/>
              <a:t>Within DOT, housed in Local Programs Division</a:t>
            </a:r>
          </a:p>
          <a:p>
            <a:r>
              <a:rPr lang="en-US" dirty="0" smtClean="0"/>
              <a:t>2.75 FTE staff</a:t>
            </a:r>
          </a:p>
          <a:p>
            <a:pPr lvl="1"/>
            <a:r>
              <a:rPr lang="en-US" dirty="0" smtClean="0"/>
              <a:t>Director</a:t>
            </a:r>
          </a:p>
          <a:p>
            <a:pPr lvl="1"/>
            <a:r>
              <a:rPr lang="en-US" dirty="0" smtClean="0"/>
              <a:t>¾ time program manager / training coordinator</a:t>
            </a:r>
          </a:p>
          <a:p>
            <a:pPr lvl="1"/>
            <a:r>
              <a:rPr lang="en-US" dirty="0" smtClean="0"/>
              <a:t>Online training developer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t="28227" r="14001" b="17409"/>
          <a:stretch/>
        </p:blipFill>
        <p:spPr>
          <a:xfrm>
            <a:off x="5968537" y="3658703"/>
            <a:ext cx="2797233" cy="3041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481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– Participants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480967"/>
              </p:ext>
            </p:extLst>
          </p:nvPr>
        </p:nvGraphicFramePr>
        <p:xfrm>
          <a:off x="698269" y="1712422"/>
          <a:ext cx="8212975" cy="5145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1853738" y="5710843"/>
            <a:ext cx="1246909" cy="34913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3.0 FTE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921433" y="5710841"/>
            <a:ext cx="1246909" cy="34913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3.5 FTE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83280" y="5710840"/>
            <a:ext cx="2236124" cy="34913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2.5 FTE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232073" y="5710841"/>
            <a:ext cx="640080" cy="34913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2.75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0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– Courses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9987363"/>
              </p:ext>
            </p:extLst>
          </p:nvPr>
        </p:nvGraphicFramePr>
        <p:xfrm>
          <a:off x="698269" y="1745673"/>
          <a:ext cx="8212975" cy="5112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3"/>
          <p:cNvSpPr/>
          <p:nvPr/>
        </p:nvSpPr>
        <p:spPr>
          <a:xfrm>
            <a:off x="1704109" y="5785658"/>
            <a:ext cx="1313411" cy="37407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3.0 FTE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308465" y="5785658"/>
            <a:ext cx="2327564" cy="37407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2.5 FTE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26974" y="5785658"/>
            <a:ext cx="1305099" cy="37407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3.5 FTE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306887" y="5785658"/>
            <a:ext cx="640080" cy="37407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2.75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83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377" y="390698"/>
            <a:ext cx="7633742" cy="1492132"/>
          </a:xfrm>
        </p:spPr>
        <p:txBody>
          <a:bodyPr/>
          <a:lstStyle/>
          <a:p>
            <a:r>
              <a:rPr lang="en-US" dirty="0" smtClean="0"/>
              <a:t>Training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Fall 2017</a:t>
            </a:r>
          </a:p>
          <a:p>
            <a:pPr lvl="1"/>
            <a:r>
              <a:rPr lang="en-US" dirty="0" smtClean="0"/>
              <a:t>Evaluated 10+ years of training history</a:t>
            </a:r>
          </a:p>
          <a:p>
            <a:pPr lvl="1"/>
            <a:r>
              <a:rPr lang="en-US" dirty="0" smtClean="0"/>
              <a:t>Online survey</a:t>
            </a:r>
          </a:p>
          <a:p>
            <a:pPr lvl="1"/>
            <a:r>
              <a:rPr lang="en-US" dirty="0" smtClean="0"/>
              <a:t>Implementing based on results</a:t>
            </a:r>
          </a:p>
          <a:p>
            <a:pPr lvl="1"/>
            <a:r>
              <a:rPr lang="en-US" dirty="0" smtClean="0"/>
              <a:t>Will conduct annual survey to update</a:t>
            </a:r>
          </a:p>
          <a:p>
            <a:r>
              <a:rPr lang="en-US" sz="2400" dirty="0" smtClean="0"/>
              <a:t>Accessible online training…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071532"/>
              </p:ext>
            </p:extLst>
          </p:nvPr>
        </p:nvGraphicFramePr>
        <p:xfrm>
          <a:off x="5651075" y="23764"/>
          <a:ext cx="3492925" cy="4215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1714">
                  <a:extLst>
                    <a:ext uri="{9D8B030D-6E8A-4147-A177-3AD203B41FA5}">
                      <a16:colId xmlns:a16="http://schemas.microsoft.com/office/drawing/2014/main" xmlns="" val="2739182546"/>
                    </a:ext>
                  </a:extLst>
                </a:gridCol>
                <a:gridCol w="2194020">
                  <a:extLst>
                    <a:ext uri="{9D8B030D-6E8A-4147-A177-3AD203B41FA5}">
                      <a16:colId xmlns:a16="http://schemas.microsoft.com/office/drawing/2014/main" xmlns="" val="2300055650"/>
                    </a:ext>
                  </a:extLst>
                </a:gridCol>
                <a:gridCol w="237191">
                  <a:extLst>
                    <a:ext uri="{9D8B030D-6E8A-4147-A177-3AD203B41FA5}">
                      <a16:colId xmlns:a16="http://schemas.microsoft.com/office/drawing/2014/main" xmlns="" val="2813852215"/>
                    </a:ext>
                  </a:extLst>
                </a:gridCol>
              </a:tblGrid>
              <a:tr h="1686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Category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Class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#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xmlns="" val="3033653313"/>
                  </a:ext>
                </a:extLst>
              </a:tr>
              <a:tr h="1686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Contracts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Contract Management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xmlns="" val="2166316705"/>
                  </a:ext>
                </a:extLst>
              </a:tr>
              <a:tr h="1686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Construction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Construction Inspection Documentation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xmlns="" val="1271259969"/>
                  </a:ext>
                </a:extLst>
              </a:tr>
              <a:tr h="1686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Environmental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NEPA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xmlns="" val="2191260375"/>
                  </a:ext>
                </a:extLst>
              </a:tr>
              <a:tr h="1686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Pavements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Asphalt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xmlns="" val="2347491531"/>
                  </a:ext>
                </a:extLst>
              </a:tr>
              <a:tr h="1686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Pavements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Pavement Preservation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xmlns="" val="518990385"/>
                  </a:ext>
                </a:extLst>
              </a:tr>
              <a:tr h="1686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Contracts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Spec Writing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xmlns="" val="1772258900"/>
                  </a:ext>
                </a:extLst>
              </a:tr>
              <a:tr h="1686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Construction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Materials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xmlns="" val="844674477"/>
                  </a:ext>
                </a:extLst>
              </a:tr>
              <a:tr h="1686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Pedestrian/Bicycle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Ped/Bike Design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xmlns="" val="2267666361"/>
                  </a:ext>
                </a:extLst>
              </a:tr>
              <a:tr h="1686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Contracts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Cost Estimating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xmlns="" val="592282337"/>
                  </a:ext>
                </a:extLst>
              </a:tr>
              <a:tr h="1686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Pedestrian/Bicycle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Safe Routes to School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xmlns="" val="1736364529"/>
                  </a:ext>
                </a:extLst>
              </a:tr>
              <a:tr h="1686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Other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ADA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xmlns="" val="3775086851"/>
                  </a:ext>
                </a:extLst>
              </a:tr>
              <a:tr h="1686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Other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Project Management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89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xmlns="" val="2784864725"/>
                  </a:ext>
                </a:extLst>
              </a:tr>
              <a:tr h="1686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Traffic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MUTCD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86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xmlns="" val="3410551989"/>
                  </a:ext>
                </a:extLst>
              </a:tr>
              <a:tr h="1686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Pedestrian/Bicycle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Complete Streets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85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xmlns="" val="439418062"/>
                  </a:ext>
                </a:extLst>
              </a:tr>
              <a:tr h="1686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Design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Roundabouts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81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xmlns="" val="4111111248"/>
                  </a:ext>
                </a:extLst>
              </a:tr>
              <a:tr h="1686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Environmental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Cultural Resources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81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xmlns="" val="4190402357"/>
                  </a:ext>
                </a:extLst>
              </a:tr>
              <a:tr h="1686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Bridge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Bridge Inspection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xmlns="" val="465022491"/>
                  </a:ext>
                </a:extLst>
              </a:tr>
              <a:tr h="1686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Pavements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Pavement Condition Rating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xmlns="" val="1032441916"/>
                  </a:ext>
                </a:extLst>
              </a:tr>
              <a:tr h="1686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Design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Practical Solutions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xmlns="" val="585246848"/>
                  </a:ext>
                </a:extLst>
              </a:tr>
              <a:tr h="1686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Environmental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Biological Assessments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xmlns="" val="2368843341"/>
                  </a:ext>
                </a:extLst>
              </a:tr>
              <a:tr h="1686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Traffic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Traffic Analysis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xmlns="" val="1445987960"/>
                  </a:ext>
                </a:extLst>
              </a:tr>
              <a:tr h="1686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Pavements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Aggregates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xmlns="" val="239294468"/>
                  </a:ext>
                </a:extLst>
              </a:tr>
              <a:tr h="1686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Safety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Roadside Safety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xmlns="" val="1833732835"/>
                  </a:ext>
                </a:extLst>
              </a:tr>
              <a:tr h="1686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Contracts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DBE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71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xmlns="" val="396590251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753" y="4302885"/>
            <a:ext cx="4111710" cy="247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5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6042122" cy="1388224"/>
          </a:xfrm>
        </p:spPr>
        <p:txBody>
          <a:bodyPr>
            <a:normAutofit/>
          </a:bodyPr>
          <a:lstStyle/>
          <a:p>
            <a:r>
              <a:rPr lang="en-US" dirty="0" smtClean="0"/>
              <a:t>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760" y="1599470"/>
            <a:ext cx="6591985" cy="226813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Website Re-Design</a:t>
            </a:r>
          </a:p>
          <a:p>
            <a:r>
              <a:rPr lang="en-US" sz="2400" dirty="0" smtClean="0"/>
              <a:t>Listserv Emails</a:t>
            </a:r>
          </a:p>
          <a:p>
            <a:r>
              <a:rPr lang="en-US" sz="2400" dirty="0" smtClean="0"/>
              <a:t>Blog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1" t="24572" r="1227"/>
          <a:stretch/>
        </p:blipFill>
        <p:spPr>
          <a:xfrm>
            <a:off x="4583753" y="1345312"/>
            <a:ext cx="4319646" cy="317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3063970"/>
            <a:ext cx="4156364" cy="373556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 rot="420000" flipH="1">
            <a:off x="3345455" y="3234569"/>
            <a:ext cx="1248806" cy="36576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8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357344" cy="1492132"/>
          </a:xfrm>
        </p:spPr>
        <p:txBody>
          <a:bodyPr>
            <a:normAutofit/>
          </a:bodyPr>
          <a:lstStyle/>
          <a:p>
            <a:r>
              <a:rPr lang="en-US" dirty="0" smtClean="0"/>
              <a:t>Technical Assistance: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392" y="1905000"/>
            <a:ext cx="8038407" cy="4325112"/>
          </a:xfrm>
        </p:spPr>
        <p:txBody>
          <a:bodyPr>
            <a:normAutofit/>
          </a:bodyPr>
          <a:lstStyle/>
          <a:p>
            <a:r>
              <a:rPr lang="en-US" dirty="0" smtClean="0"/>
              <a:t>Counties – 2 Rounds of LRSP Development</a:t>
            </a:r>
          </a:p>
          <a:p>
            <a:pPr lvl="1"/>
            <a:r>
              <a:rPr lang="en-US" dirty="0" smtClean="0"/>
              <a:t>33 of 39 counties have plans</a:t>
            </a:r>
          </a:p>
          <a:p>
            <a:pPr lvl="1"/>
            <a:r>
              <a:rPr lang="en-US" dirty="0" smtClean="0"/>
              <a:t>4 of the remaining 6 attended training or are drafting a plan now</a:t>
            </a:r>
          </a:p>
          <a:p>
            <a:r>
              <a:rPr lang="en-US" dirty="0" smtClean="0"/>
              <a:t>Cities – 1 Round of Development</a:t>
            </a:r>
          </a:p>
          <a:p>
            <a:pPr lvl="1"/>
            <a:r>
              <a:rPr lang="en-US" dirty="0" smtClean="0"/>
              <a:t>22 cities submitted plans in 2018</a:t>
            </a:r>
          </a:p>
          <a:p>
            <a:pPr lvl="1"/>
            <a:r>
              <a:rPr lang="en-US" dirty="0" smtClean="0"/>
              <a:t>Hosted a dozen workshops &amp; a webinar on LRSP development</a:t>
            </a:r>
          </a:p>
          <a:p>
            <a:r>
              <a:rPr lang="en-US" dirty="0" smtClean="0"/>
              <a:t>Summary/Comparison Data</a:t>
            </a:r>
          </a:p>
          <a:p>
            <a:pPr lvl="1"/>
            <a:r>
              <a:rPr lang="en-US" dirty="0" smtClean="0"/>
              <a:t>Provided to all counties and cities with fatal/serious crashes</a:t>
            </a:r>
          </a:p>
          <a:p>
            <a:r>
              <a:rPr lang="en-US" dirty="0" smtClean="0"/>
              <a:t>MIRE </a:t>
            </a:r>
            <a:r>
              <a:rPr lang="en-US" dirty="0" err="1" smtClean="0"/>
              <a:t>FDE</a:t>
            </a:r>
            <a:r>
              <a:rPr lang="en-US" dirty="0" smtClean="0"/>
              <a:t> – Surveys</a:t>
            </a:r>
          </a:p>
          <a:p>
            <a:r>
              <a:rPr lang="en-US" dirty="0" smtClean="0"/>
              <a:t>SHSP 2019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99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27329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7"/>
          <a:stretch/>
        </p:blipFill>
        <p:spPr>
          <a:xfrm rot="5400000">
            <a:off x="-122170" y="2263583"/>
            <a:ext cx="4415444" cy="26619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0"/>
          <a:stretch/>
        </p:blipFill>
        <p:spPr>
          <a:xfrm rot="5400000">
            <a:off x="3301712" y="3148967"/>
            <a:ext cx="3956855" cy="3461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3"/>
          <a:stretch/>
        </p:blipFill>
        <p:spPr>
          <a:xfrm rot="5400000">
            <a:off x="5602084" y="730132"/>
            <a:ext cx="3949929" cy="27182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2120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562</TotalTime>
  <Words>258</Words>
  <Application>Microsoft Office PowerPoint</Application>
  <PresentationFormat>On-screen Show (4:3)</PresentationFormat>
  <Paragraphs>120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Badge</vt:lpstr>
      <vt:lpstr>Washington LTAP Center Update</vt:lpstr>
      <vt:lpstr>LTAP Center Structure</vt:lpstr>
      <vt:lpstr>Training – Participants</vt:lpstr>
      <vt:lpstr>Training – Courses</vt:lpstr>
      <vt:lpstr>Training Survey</vt:lpstr>
      <vt:lpstr>Communications</vt:lpstr>
      <vt:lpstr>Technical Assistance: Safety</vt:lpstr>
      <vt:lpstr>Questions?</vt:lpstr>
    </vt:vector>
  </TitlesOfParts>
  <Company>WSDOT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Washington LTAP Center Update</dc:title>
  <dc:creator>Enders, Matthew</dc:creator>
  <cp:lastModifiedBy>Rebecca Mayher</cp:lastModifiedBy>
  <cp:revision>43</cp:revision>
  <dcterms:created xsi:type="dcterms:W3CDTF">2017-05-19T17:56:54Z</dcterms:created>
  <dcterms:modified xsi:type="dcterms:W3CDTF">2018-06-07T15:43:36Z</dcterms:modified>
</cp:coreProperties>
</file>