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0" r:id="rId2"/>
    <p:sldMasterId id="2147483705" r:id="rId3"/>
    <p:sldMasterId id="2147483720" r:id="rId4"/>
    <p:sldMasterId id="2147483735" r:id="rId5"/>
  </p:sldMasterIdLst>
  <p:notesMasterIdLst>
    <p:notesMasterId r:id="rId13"/>
  </p:notesMasterIdLst>
  <p:sldIdLst>
    <p:sldId id="256" r:id="rId6"/>
    <p:sldId id="257" r:id="rId7"/>
    <p:sldId id="259" r:id="rId8"/>
    <p:sldId id="263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14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9CB8C0-C0C1-4BE9-9D0B-14766AD1C71B}" type="datetimeFigureOut">
              <a:rPr lang="en-US" smtClean="0"/>
              <a:t>11/18/2013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647132-A96A-4FC8-AB34-79263C085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39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Recognize</a:t>
            </a:r>
            <a:r>
              <a:rPr lang="en-CA" baseline="0" dirty="0" smtClean="0"/>
              <a:t> that this has been a voluntary effort by </a:t>
            </a:r>
            <a:r>
              <a:rPr lang="en-CA" baseline="0" dirty="0" err="1" smtClean="0"/>
              <a:t>TRB</a:t>
            </a:r>
            <a:r>
              <a:rPr lang="en-CA" baseline="0" dirty="0" smtClean="0"/>
              <a:t> members with participation of </a:t>
            </a:r>
            <a:r>
              <a:rPr lang="en-CA" baseline="0" dirty="0" err="1" smtClean="0"/>
              <a:t>LTAP</a:t>
            </a:r>
            <a:r>
              <a:rPr lang="en-CA" baseline="0" dirty="0" smtClean="0"/>
              <a:t>, </a:t>
            </a:r>
            <a:r>
              <a:rPr lang="en-CA" baseline="0" dirty="0" err="1" smtClean="0"/>
              <a:t>AASHTO</a:t>
            </a:r>
            <a:r>
              <a:rPr lang="en-CA" baseline="0" dirty="0" smtClean="0"/>
              <a:t> and </a:t>
            </a:r>
            <a:r>
              <a:rPr lang="en-CA" baseline="0" dirty="0" err="1" smtClean="0"/>
              <a:t>FHWA</a:t>
            </a:r>
            <a:r>
              <a:rPr lang="en-CA" baseline="0" dirty="0" smtClean="0"/>
              <a:t> via their collaboration with </a:t>
            </a:r>
            <a:r>
              <a:rPr lang="en-CA" baseline="0" dirty="0" err="1" smtClean="0"/>
              <a:t>TRB</a:t>
            </a:r>
            <a:r>
              <a:rPr lang="en-CA" baseline="0" dirty="0" smtClean="0"/>
              <a:t> </a:t>
            </a:r>
            <a:r>
              <a:rPr lang="en-CA" baseline="0" dirty="0" err="1" smtClean="0"/>
              <a:t>ANB</a:t>
            </a:r>
            <a:r>
              <a:rPr lang="en-CA" baseline="0" dirty="0" smtClean="0"/>
              <a:t> 25. We also thank </a:t>
            </a:r>
            <a:r>
              <a:rPr lang="en-CA" baseline="0" dirty="0" err="1" smtClean="0"/>
              <a:t>NCHRP</a:t>
            </a:r>
            <a:r>
              <a:rPr lang="en-CA" baseline="0" dirty="0" smtClean="0"/>
              <a:t> and </a:t>
            </a:r>
            <a:r>
              <a:rPr lang="en-CA" baseline="0" dirty="0" err="1" smtClean="0"/>
              <a:t>VHB</a:t>
            </a:r>
            <a:r>
              <a:rPr lang="en-CA" baseline="0" dirty="0" smtClean="0"/>
              <a:t> (Nancy </a:t>
            </a:r>
            <a:r>
              <a:rPr lang="en-CA" baseline="0" dirty="0" err="1" smtClean="0"/>
              <a:t>Lefler</a:t>
            </a:r>
            <a:r>
              <a:rPr lang="en-CA" baseline="0" dirty="0" smtClean="0"/>
              <a:t>) who has collaborated with materials and kept us informed of on-going projects related to this effort.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074364-87D1-4E7E-B805-E74AD56EC7AF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7E7C02-ECA1-4C6B-A365-B100C8D339C1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 smtClean="0"/>
              <a:t>Key Message: review the</a:t>
            </a:r>
            <a:r>
              <a:rPr lang="en-US" b="1" baseline="0" dirty="0" smtClean="0"/>
              <a:t> bullet points</a:t>
            </a:r>
            <a:endParaRPr lang="en-CA" dirty="0" smtClean="0"/>
          </a:p>
          <a:p>
            <a:endParaRPr lang="en-US" b="1" dirty="0" smtClean="0"/>
          </a:p>
          <a:p>
            <a:r>
              <a:rPr lang="en-US" b="1" dirty="0" smtClean="0"/>
              <a:t>Background Information:</a:t>
            </a:r>
            <a:endParaRPr lang="en-CA" dirty="0" smtClean="0"/>
          </a:p>
          <a:p>
            <a:endParaRPr lang="en-CA" dirty="0" smtClean="0"/>
          </a:p>
          <a:p>
            <a:r>
              <a:rPr lang="en-US" b="1" dirty="0" smtClean="0"/>
              <a:t>Interactivity:</a:t>
            </a:r>
            <a:endParaRPr lang="en-CA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Notes:</a:t>
            </a:r>
            <a:endParaRPr lang="en-CA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94011" y="4343401"/>
            <a:ext cx="5378188" cy="4114800"/>
          </a:xfrm>
        </p:spPr>
        <p:txBody>
          <a:bodyPr>
            <a:normAutofit/>
          </a:bodyPr>
          <a:lstStyle/>
          <a:p>
            <a:r>
              <a:rPr lang="en-US" b="1" dirty="0" smtClean="0"/>
              <a:t>Key Message: </a:t>
            </a:r>
            <a:r>
              <a:rPr lang="en-US" dirty="0">
                <a:latin typeface="Arial" charset="0"/>
              </a:rPr>
              <a:t>Provide a review of the learning objectives for this Module (Introduction).</a:t>
            </a:r>
            <a:endParaRPr lang="en-CA" dirty="0" smtClean="0"/>
          </a:p>
          <a:p>
            <a:endParaRPr lang="en-US" b="1" dirty="0" smtClean="0"/>
          </a:p>
          <a:p>
            <a:r>
              <a:rPr lang="en-US" b="1" dirty="0" smtClean="0"/>
              <a:t>Background Information:</a:t>
            </a:r>
            <a:endParaRPr lang="en-CA" dirty="0" smtClean="0"/>
          </a:p>
          <a:p>
            <a:endParaRPr lang="en-CA" dirty="0" smtClean="0"/>
          </a:p>
          <a:p>
            <a:r>
              <a:rPr lang="en-US" b="1" dirty="0" smtClean="0"/>
              <a:t>Interactivity:</a:t>
            </a:r>
            <a:endParaRPr lang="en-CA" dirty="0" smtClean="0"/>
          </a:p>
          <a:p>
            <a:endParaRPr lang="en-US" b="1" dirty="0" smtClean="0"/>
          </a:p>
          <a:p>
            <a:r>
              <a:rPr lang="en-US" b="1" dirty="0" smtClean="0"/>
              <a:t>Notes:</a:t>
            </a:r>
          </a:p>
          <a:p>
            <a:pPr marL="170216" indent="-170216">
              <a:buFont typeface="Arial" panose="020B0604020202020204" pitchFamily="34" charset="0"/>
              <a:buChar char="•"/>
            </a:pPr>
            <a:r>
              <a:rPr lang="en-US" dirty="0" smtClean="0"/>
              <a:t>Define nominal and substantive safety</a:t>
            </a:r>
          </a:p>
          <a:p>
            <a:pPr marL="170216" indent="-170216">
              <a:buFont typeface="Arial" panose="020B0604020202020204" pitchFamily="34" charset="0"/>
              <a:buChar char="•"/>
            </a:pPr>
            <a:r>
              <a:rPr lang="en-US" dirty="0" smtClean="0"/>
              <a:t>Discuss different approaches to safety projects</a:t>
            </a:r>
          </a:p>
          <a:p>
            <a:pPr marL="170216" indent="-170216">
              <a:buFont typeface="Arial" panose="020B0604020202020204" pitchFamily="34" charset="0"/>
              <a:buChar char="•"/>
            </a:pPr>
            <a:r>
              <a:rPr lang="en-US" dirty="0"/>
              <a:t>Define key steps of the roadway safety management process</a:t>
            </a:r>
          </a:p>
          <a:p>
            <a:pPr marL="170216" indent="-170216">
              <a:buFont typeface="Arial" panose="020B0604020202020204" pitchFamily="34" charset="0"/>
              <a:buChar char="•"/>
            </a:pPr>
            <a:r>
              <a:rPr lang="en-US" dirty="0"/>
              <a:t>Introduce safety analysis tools</a:t>
            </a:r>
          </a:p>
          <a:p>
            <a:pPr marL="237644" indent="-237644"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2093A-605C-4430-B3E4-BDFDADDFC867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366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There are 7 modules</a:t>
            </a:r>
            <a:r>
              <a:rPr lang="en-CA" baseline="0" dirty="0" smtClean="0"/>
              <a:t> and today we will present the 6 first modules.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074364-87D1-4E7E-B805-E74AD56EC7AF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7E7C02-ECA1-4C6B-A365-B100C8D339C1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 smtClean="0"/>
              <a:t>Key Message:</a:t>
            </a:r>
            <a:endParaRPr lang="en-CA" dirty="0" smtClean="0"/>
          </a:p>
          <a:p>
            <a:endParaRPr lang="en-US" b="1" dirty="0" smtClean="0"/>
          </a:p>
          <a:p>
            <a:r>
              <a:rPr lang="en-US" b="1" dirty="0" smtClean="0"/>
              <a:t>Background Information:</a:t>
            </a:r>
            <a:endParaRPr lang="en-CA" dirty="0" smtClean="0"/>
          </a:p>
          <a:p>
            <a:endParaRPr lang="en-CA" dirty="0" smtClean="0"/>
          </a:p>
          <a:p>
            <a:r>
              <a:rPr lang="en-US" b="1" dirty="0" smtClean="0"/>
              <a:t>Interactivity:</a:t>
            </a:r>
            <a:endParaRPr lang="en-CA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Notes:</a:t>
            </a:r>
            <a:endParaRPr lang="en-CA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7E7C02-ECA1-4C6B-A365-B100C8D339C1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 smtClean="0"/>
              <a:t>Key Message: review the bullet points</a:t>
            </a:r>
            <a:endParaRPr lang="en-CA" dirty="0" smtClean="0"/>
          </a:p>
          <a:p>
            <a:endParaRPr lang="en-US" b="1" dirty="0" smtClean="0"/>
          </a:p>
          <a:p>
            <a:r>
              <a:rPr lang="en-US" b="1" dirty="0" smtClean="0"/>
              <a:t>Background Information:</a:t>
            </a:r>
            <a:endParaRPr lang="en-CA" dirty="0" smtClean="0"/>
          </a:p>
          <a:p>
            <a:endParaRPr lang="en-CA" dirty="0" smtClean="0"/>
          </a:p>
          <a:p>
            <a:r>
              <a:rPr lang="en-US" b="1" dirty="0" smtClean="0"/>
              <a:t>Interactivity:</a:t>
            </a:r>
            <a:endParaRPr lang="en-CA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Notes:</a:t>
            </a:r>
            <a:endParaRPr lang="en-CA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2152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52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34B5E-0869-4A23-97F5-B6273360AF7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85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13FE8-E821-4F90-8100-F64B223880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226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9AB05-A546-4878-A996-ACE728884BA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206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30C28-795B-4BB2-BB75-1BCBCC9705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546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8D2C2-D479-46B3-A88A-651DACD70E4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583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381000" y="1752600"/>
            <a:ext cx="3810000" cy="4191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43400" y="17526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1-</a:t>
            </a:r>
            <a:fld id="{671A8548-28B7-4D1B-81D1-5BE7E04DA526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5946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2152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52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34B5E-0869-4A23-97F5-B6273360AF7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7097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8485D-DC1C-4078-9359-6B74227C043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7166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233CE-33B2-41DD-811A-FE20B3533F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8038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28EF6-6335-419E-B65F-7FBFFCBB67B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3870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2C0E7-2DA0-4E5E-9FC6-9B09F39E76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18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8485D-DC1C-4078-9359-6B74227C043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2033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A298B-E3E5-4090-84E2-3DAAA792BE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4861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C51D0-5F27-4E49-9FCE-BB0AF223A37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6969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D4EA8-39F1-4355-9910-78766EF534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9752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A76C9-96F0-47A7-AEAA-A24F7F2418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2795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13FE8-E821-4F90-8100-F64B223880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522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9AB05-A546-4878-A996-ACE728884BA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1571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30C28-795B-4BB2-BB75-1BCBCC9705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7349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8D2C2-D479-46B3-A88A-651DACD70E4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6286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381000" y="1752600"/>
            <a:ext cx="3810000" cy="4191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43400" y="17526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1-</a:t>
            </a:r>
            <a:fld id="{671A8548-28B7-4D1B-81D1-5BE7E04DA526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0858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2152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52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34B5E-0869-4A23-97F5-B6273360AF7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96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233CE-33B2-41DD-811A-FE20B3533F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4179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8485D-DC1C-4078-9359-6B74227C043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2972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233CE-33B2-41DD-811A-FE20B3533F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3439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28EF6-6335-419E-B65F-7FBFFCBB67B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8859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2C0E7-2DA0-4E5E-9FC6-9B09F39E76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724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A298B-E3E5-4090-84E2-3DAAA792BE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9150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C51D0-5F27-4E49-9FCE-BB0AF223A37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29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D4EA8-39F1-4355-9910-78766EF534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90716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A76C9-96F0-47A7-AEAA-A24F7F2418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2992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13FE8-E821-4F90-8100-F64B223880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00906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9AB05-A546-4878-A996-ACE728884BA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366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28EF6-6335-419E-B65F-7FBFFCBB67B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9929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30C28-795B-4BB2-BB75-1BCBCC9705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79604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8D2C2-D479-46B3-A88A-651DACD70E4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6621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381000" y="1752600"/>
            <a:ext cx="3810000" cy="4191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43400" y="17526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1-</a:t>
            </a:r>
            <a:fld id="{671A8548-28B7-4D1B-81D1-5BE7E04DA526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4131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2152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52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34B5E-0869-4A23-97F5-B6273360AF7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0224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8485D-DC1C-4078-9359-6B74227C043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2084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233CE-33B2-41DD-811A-FE20B3533F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24199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28EF6-6335-419E-B65F-7FBFFCBB67B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9019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2C0E7-2DA0-4E5E-9FC6-9B09F39E76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33749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A298B-E3E5-4090-84E2-3DAAA792BE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53671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C51D0-5F27-4E49-9FCE-BB0AF223A37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15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2C0E7-2DA0-4E5E-9FC6-9B09F39E76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75067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D4EA8-39F1-4355-9910-78766EF534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34398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A76C9-96F0-47A7-AEAA-A24F7F2418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64880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13FE8-E821-4F90-8100-F64B223880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72281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9AB05-A546-4878-A996-ACE728884BA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6102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30C28-795B-4BB2-BB75-1BCBCC9705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81967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8D2C2-D479-46B3-A88A-651DACD70E4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22891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381000" y="1752600"/>
            <a:ext cx="3810000" cy="4191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43400" y="17526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1-</a:t>
            </a:r>
            <a:fld id="{671A8548-28B7-4D1B-81D1-5BE7E04DA526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44090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2152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52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34B5E-0869-4A23-97F5-B6273360AF7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80481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8485D-DC1C-4078-9359-6B74227C043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80020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233CE-33B2-41DD-811A-FE20B3533F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73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A298B-E3E5-4090-84E2-3DAAA792BE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37867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28EF6-6335-419E-B65F-7FBFFCBB67B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72364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2C0E7-2DA0-4E5E-9FC6-9B09F39E76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69012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A298B-E3E5-4090-84E2-3DAAA792BE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93184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C51D0-5F27-4E49-9FCE-BB0AF223A37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61040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D4EA8-39F1-4355-9910-78766EF534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85854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A76C9-96F0-47A7-AEAA-A24F7F2418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6506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13FE8-E821-4F90-8100-F64B223880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65731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9AB05-A546-4878-A996-ACE728884BA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37102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30C28-795B-4BB2-BB75-1BCBCC9705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77641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8D2C2-D479-46B3-A88A-651DACD70E4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688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C51D0-5F27-4E49-9FCE-BB0AF223A37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3850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68136"/>
            <a:ext cx="1905990" cy="57580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70068" y="1639614"/>
            <a:ext cx="6216732" cy="4486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506716" y="274638"/>
            <a:ext cx="618008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7200" y="6553200"/>
            <a:ext cx="86868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5-</a:t>
            </a:r>
            <a:fld id="{CBDE76A0-F165-4F82-A0E2-7DA420FF58A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409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D4EA8-39F1-4355-9910-78766EF534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656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A76C9-96F0-47A7-AEAA-A24F7F2418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728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eaLnBrk="1" hangingPunct="1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Arial Black" pitchFamily="34" charset="0"/>
              </a:defRPr>
            </a:lvl1pPr>
          </a:lstStyle>
          <a:p>
            <a:pPr eaLnBrk="1" hangingPunct="1">
              <a:defRPr/>
            </a:pPr>
            <a:fld id="{309DD22B-26FB-4B24-9C78-B671E14F4C05}" type="slidenum">
              <a:rPr lang="en-US">
                <a:solidFill>
                  <a:srgbClr val="000000"/>
                </a:solidFill>
              </a:rPr>
              <a:pPr eaLnBrk="1" hangingPunct="1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8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8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666699"/>
                </a:solidFill>
                <a:latin typeface="Arial" charset="0"/>
              </a:endParaRPr>
            </a:p>
          </p:txBody>
        </p:sp>
        <p:sp>
          <p:nvSpPr>
            <p:cNvPr id="2048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666699"/>
                </a:solidFill>
                <a:latin typeface="Arial" charset="0"/>
              </a:endParaRPr>
            </a:p>
          </p:txBody>
        </p:sp>
        <p:sp>
          <p:nvSpPr>
            <p:cNvPr id="2048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9999CC"/>
                </a:solidFill>
                <a:latin typeface="Arial" charset="0"/>
              </a:endParaRPr>
            </a:p>
          </p:txBody>
        </p:sp>
        <p:sp>
          <p:nvSpPr>
            <p:cNvPr id="2049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666699"/>
                </a:solidFill>
                <a:latin typeface="Arial" charset="0"/>
              </a:endParaRPr>
            </a:p>
          </p:txBody>
        </p:sp>
        <p:sp>
          <p:nvSpPr>
            <p:cNvPr id="2049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9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9999CC"/>
                </a:solidFill>
                <a:latin typeface="Arial" charset="0"/>
              </a:endParaRPr>
            </a:p>
          </p:txBody>
        </p:sp>
        <p:sp>
          <p:nvSpPr>
            <p:cNvPr id="2049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9999CC"/>
                </a:solidFill>
                <a:latin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9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eaLnBrk="1" hangingPunct="1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97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eaLnBrk="1" hangingPunct="1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Arial Black" pitchFamily="34" charset="0"/>
              </a:defRPr>
            </a:lvl1pPr>
          </a:lstStyle>
          <a:p>
            <a:pPr eaLnBrk="1" hangingPunct="1">
              <a:defRPr/>
            </a:pPr>
            <a:fld id="{309DD22B-26FB-4B24-9C78-B671E14F4C05}" type="slidenum">
              <a:rPr lang="en-US">
                <a:solidFill>
                  <a:srgbClr val="000000"/>
                </a:solidFill>
              </a:rPr>
              <a:pPr eaLnBrk="1" hangingPunct="1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8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8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666699"/>
                </a:solidFill>
                <a:latin typeface="Arial" charset="0"/>
              </a:endParaRPr>
            </a:p>
          </p:txBody>
        </p:sp>
        <p:sp>
          <p:nvSpPr>
            <p:cNvPr id="2048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666699"/>
                </a:solidFill>
                <a:latin typeface="Arial" charset="0"/>
              </a:endParaRPr>
            </a:p>
          </p:txBody>
        </p:sp>
        <p:sp>
          <p:nvSpPr>
            <p:cNvPr id="2048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9999CC"/>
                </a:solidFill>
                <a:latin typeface="Arial" charset="0"/>
              </a:endParaRPr>
            </a:p>
          </p:txBody>
        </p:sp>
        <p:sp>
          <p:nvSpPr>
            <p:cNvPr id="2049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666699"/>
                </a:solidFill>
                <a:latin typeface="Arial" charset="0"/>
              </a:endParaRPr>
            </a:p>
          </p:txBody>
        </p:sp>
        <p:sp>
          <p:nvSpPr>
            <p:cNvPr id="2049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9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9999CC"/>
                </a:solidFill>
                <a:latin typeface="Arial" charset="0"/>
              </a:endParaRPr>
            </a:p>
          </p:txBody>
        </p:sp>
        <p:sp>
          <p:nvSpPr>
            <p:cNvPr id="2049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9999CC"/>
                </a:solidFill>
                <a:latin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9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eaLnBrk="1" hangingPunct="1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602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eaLnBrk="1" hangingPunct="1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Arial Black" pitchFamily="34" charset="0"/>
              </a:defRPr>
            </a:lvl1pPr>
          </a:lstStyle>
          <a:p>
            <a:pPr eaLnBrk="1" hangingPunct="1">
              <a:defRPr/>
            </a:pPr>
            <a:fld id="{309DD22B-26FB-4B24-9C78-B671E14F4C05}" type="slidenum">
              <a:rPr lang="en-US">
                <a:solidFill>
                  <a:srgbClr val="000000"/>
                </a:solidFill>
              </a:rPr>
              <a:pPr eaLnBrk="1" hangingPunct="1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8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8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666699"/>
                </a:solidFill>
                <a:latin typeface="Arial" charset="0"/>
              </a:endParaRPr>
            </a:p>
          </p:txBody>
        </p:sp>
        <p:sp>
          <p:nvSpPr>
            <p:cNvPr id="2048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666699"/>
                </a:solidFill>
                <a:latin typeface="Arial" charset="0"/>
              </a:endParaRPr>
            </a:p>
          </p:txBody>
        </p:sp>
        <p:sp>
          <p:nvSpPr>
            <p:cNvPr id="2048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9999CC"/>
                </a:solidFill>
                <a:latin typeface="Arial" charset="0"/>
              </a:endParaRPr>
            </a:p>
          </p:txBody>
        </p:sp>
        <p:sp>
          <p:nvSpPr>
            <p:cNvPr id="2049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666699"/>
                </a:solidFill>
                <a:latin typeface="Arial" charset="0"/>
              </a:endParaRPr>
            </a:p>
          </p:txBody>
        </p:sp>
        <p:sp>
          <p:nvSpPr>
            <p:cNvPr id="2049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9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9999CC"/>
                </a:solidFill>
                <a:latin typeface="Arial" charset="0"/>
              </a:endParaRPr>
            </a:p>
          </p:txBody>
        </p:sp>
        <p:sp>
          <p:nvSpPr>
            <p:cNvPr id="2049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9999CC"/>
                </a:solidFill>
                <a:latin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9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eaLnBrk="1" hangingPunct="1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029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eaLnBrk="1" hangingPunct="1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Arial Black" pitchFamily="34" charset="0"/>
              </a:defRPr>
            </a:lvl1pPr>
          </a:lstStyle>
          <a:p>
            <a:pPr eaLnBrk="1" hangingPunct="1">
              <a:defRPr/>
            </a:pPr>
            <a:fld id="{309DD22B-26FB-4B24-9C78-B671E14F4C05}" type="slidenum">
              <a:rPr lang="en-US">
                <a:solidFill>
                  <a:srgbClr val="000000"/>
                </a:solidFill>
              </a:rPr>
              <a:pPr eaLnBrk="1" hangingPunct="1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8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8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666699"/>
                </a:solidFill>
                <a:latin typeface="Arial" charset="0"/>
              </a:endParaRPr>
            </a:p>
          </p:txBody>
        </p:sp>
        <p:sp>
          <p:nvSpPr>
            <p:cNvPr id="2048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666699"/>
                </a:solidFill>
                <a:latin typeface="Arial" charset="0"/>
              </a:endParaRPr>
            </a:p>
          </p:txBody>
        </p:sp>
        <p:sp>
          <p:nvSpPr>
            <p:cNvPr id="2048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9999CC"/>
                </a:solidFill>
                <a:latin typeface="Arial" charset="0"/>
              </a:endParaRPr>
            </a:p>
          </p:txBody>
        </p:sp>
        <p:sp>
          <p:nvSpPr>
            <p:cNvPr id="2049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666699"/>
                </a:solidFill>
                <a:latin typeface="Arial" charset="0"/>
              </a:endParaRPr>
            </a:p>
          </p:txBody>
        </p:sp>
        <p:sp>
          <p:nvSpPr>
            <p:cNvPr id="2049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9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9999CC"/>
                </a:solidFill>
                <a:latin typeface="Arial" charset="0"/>
              </a:endParaRPr>
            </a:p>
          </p:txBody>
        </p:sp>
        <p:sp>
          <p:nvSpPr>
            <p:cNvPr id="2049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9999CC"/>
                </a:solidFill>
                <a:latin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9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eaLnBrk="1" hangingPunct="1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766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eaLnBrk="1" hangingPunct="1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>
                <a:latin typeface="Arial Black" pitchFamily="34" charset="0"/>
              </a:defRPr>
            </a:lvl1pPr>
          </a:lstStyle>
          <a:p>
            <a:pPr eaLnBrk="1" hangingPunct="1">
              <a:defRPr/>
            </a:pPr>
            <a:fld id="{309DD22B-26FB-4B24-9C78-B671E14F4C05}" type="slidenum">
              <a:rPr lang="en-US" smtClean="0">
                <a:solidFill>
                  <a:srgbClr val="000000"/>
                </a:solidFill>
              </a:rPr>
              <a:pPr eaLnBrk="1" hangingPunct="1"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8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8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666699"/>
                </a:solidFill>
                <a:latin typeface="Arial" charset="0"/>
              </a:endParaRPr>
            </a:p>
          </p:txBody>
        </p:sp>
        <p:sp>
          <p:nvSpPr>
            <p:cNvPr id="2048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666699"/>
                </a:solidFill>
                <a:latin typeface="Arial" charset="0"/>
              </a:endParaRPr>
            </a:p>
          </p:txBody>
        </p:sp>
        <p:sp>
          <p:nvSpPr>
            <p:cNvPr id="2048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9999CC"/>
                </a:solidFill>
                <a:latin typeface="Arial" charset="0"/>
              </a:endParaRPr>
            </a:p>
          </p:txBody>
        </p:sp>
        <p:sp>
          <p:nvSpPr>
            <p:cNvPr id="2049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666699"/>
                </a:solidFill>
                <a:latin typeface="Arial" charset="0"/>
              </a:endParaRPr>
            </a:p>
          </p:txBody>
        </p:sp>
        <p:sp>
          <p:nvSpPr>
            <p:cNvPr id="2049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9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9999CC"/>
                </a:solidFill>
                <a:latin typeface="Arial" charset="0"/>
              </a:endParaRPr>
            </a:p>
          </p:txBody>
        </p:sp>
        <p:sp>
          <p:nvSpPr>
            <p:cNvPr id="2049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solidFill>
                  <a:srgbClr val="9999CC"/>
                </a:solidFill>
                <a:latin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9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eaLnBrk="1" hangingPunct="1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833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bg1"/>
                </a:solidFill>
              </a:rPr>
              <a:t>Safety Analysis in a Data-limited, Local Agency Environment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/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 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July 22, </a:t>
            </a:r>
            <a:r>
              <a:rPr lang="en-US" sz="2800" dirty="0" smtClean="0">
                <a:solidFill>
                  <a:schemeClr val="bg1"/>
                </a:solidFill>
              </a:rPr>
              <a:t>2013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33403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371600"/>
          </a:xfrm>
        </p:spPr>
        <p:txBody>
          <a:bodyPr/>
          <a:lstStyle/>
          <a:p>
            <a:r>
              <a:rPr lang="en-CA" smtClean="0"/>
              <a:t>Workshop Developed and Facilitated by Dedicated Volunteers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229600" cy="4343400"/>
          </a:xfrm>
        </p:spPr>
        <p:txBody>
          <a:bodyPr/>
          <a:lstStyle/>
          <a:p>
            <a:r>
              <a:rPr lang="en-CA" dirty="0" err="1" smtClean="0"/>
              <a:t>TRB</a:t>
            </a:r>
            <a:r>
              <a:rPr lang="en-CA" dirty="0" smtClean="0"/>
              <a:t> Highway Safety Performance Committee (ANB25) </a:t>
            </a:r>
          </a:p>
          <a:p>
            <a:pPr lvl="1"/>
            <a:r>
              <a:rPr lang="en-CA" dirty="0" smtClean="0"/>
              <a:t>Past </a:t>
            </a:r>
            <a:r>
              <a:rPr lang="en-CA" dirty="0" err="1" smtClean="0"/>
              <a:t>TRB</a:t>
            </a:r>
            <a:r>
              <a:rPr lang="en-CA" dirty="0" smtClean="0"/>
              <a:t> Task Force for the Development of Highway Safety Manual</a:t>
            </a:r>
          </a:p>
          <a:p>
            <a:r>
              <a:rPr lang="en-CA" dirty="0" smtClean="0"/>
              <a:t>User Liaison and Technology Facilitation and Roadway Safety Management Subcommittees</a:t>
            </a:r>
          </a:p>
          <a:p>
            <a:r>
              <a:rPr lang="en-CA" dirty="0" err="1" smtClean="0"/>
              <a:t>LTAP</a:t>
            </a:r>
            <a:r>
              <a:rPr lang="en-CA" dirty="0" smtClean="0"/>
              <a:t>, </a:t>
            </a:r>
            <a:r>
              <a:rPr lang="en-CA" dirty="0" err="1" smtClean="0"/>
              <a:t>FHWA</a:t>
            </a:r>
            <a:r>
              <a:rPr lang="en-CA" dirty="0" smtClean="0"/>
              <a:t>, and </a:t>
            </a:r>
            <a:r>
              <a:rPr lang="en-CA" dirty="0" err="1" smtClean="0"/>
              <a:t>AASHTO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A8485D-DC1C-4078-9359-6B74227C043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74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Workshop Purpose and Vision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953000"/>
          </a:xfrm>
        </p:spPr>
        <p:txBody>
          <a:bodyPr/>
          <a:lstStyle/>
          <a:p>
            <a:r>
              <a:rPr lang="en-CA" dirty="0" smtClean="0"/>
              <a:t>Train the Trainer</a:t>
            </a:r>
          </a:p>
          <a:p>
            <a:pPr lvl="1"/>
            <a:r>
              <a:rPr lang="en-US" kern="1200" dirty="0" smtClean="0">
                <a:latin typeface="Arial" charset="0"/>
              </a:rPr>
              <a:t> Will provide basic safety analysis skills and materials for LTAP and </a:t>
            </a:r>
            <a:r>
              <a:rPr lang="en-US" kern="1200" dirty="0" err="1" smtClean="0">
                <a:latin typeface="Arial" charset="0"/>
              </a:rPr>
              <a:t>TTAP</a:t>
            </a:r>
            <a:r>
              <a:rPr lang="en-US" kern="1200" dirty="0" smtClean="0">
                <a:latin typeface="Arial" charset="0"/>
              </a:rPr>
              <a:t> center staff</a:t>
            </a:r>
          </a:p>
          <a:p>
            <a:pPr lvl="1"/>
            <a:r>
              <a:rPr lang="en-US" kern="1200" dirty="0" smtClean="0">
                <a:latin typeface="Arial" charset="0"/>
              </a:rPr>
              <a:t>Will be designed to fill in the gaps between, and be complementary of, other existing safety analysis training </a:t>
            </a:r>
          </a:p>
          <a:p>
            <a:pPr lvl="1"/>
            <a:r>
              <a:rPr lang="en-US" kern="1200" dirty="0" smtClean="0">
                <a:latin typeface="Arial" charset="0"/>
              </a:rPr>
              <a:t>Will focus on hands-on application of safety analysis processes</a:t>
            </a:r>
          </a:p>
          <a:p>
            <a:pPr lvl="1"/>
            <a:r>
              <a:rPr lang="en-US" kern="1200" dirty="0" smtClean="0">
                <a:latin typeface="Arial" charset="0"/>
              </a:rPr>
              <a:t>Modular with possible customization</a:t>
            </a:r>
          </a:p>
          <a:p>
            <a:pPr>
              <a:buNone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A8485D-DC1C-4078-9359-6B74227C043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5811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Introduction:</a:t>
            </a:r>
            <a:br>
              <a:rPr lang="en-US" dirty="0" smtClean="0"/>
            </a:br>
            <a:r>
              <a:rPr lang="en-US" sz="3600" dirty="0" smtClean="0"/>
              <a:t>Learning Objectives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nominal and substantive safety</a:t>
            </a:r>
          </a:p>
          <a:p>
            <a:r>
              <a:rPr lang="en-US" dirty="0" smtClean="0"/>
              <a:t>Discuss different approaches to safety projects</a:t>
            </a:r>
          </a:p>
          <a:p>
            <a:r>
              <a:rPr lang="en-US" dirty="0" smtClean="0"/>
              <a:t>Define key steps of the roadway safety management process</a:t>
            </a:r>
          </a:p>
          <a:p>
            <a:r>
              <a:rPr lang="en-US" dirty="0" smtClean="0"/>
              <a:t>Introduce safety analysis tools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A8485D-DC1C-4078-9359-6B74227C0434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32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Workshop Modules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534400" cy="4419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Overview of Roadway Safety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Working with Crash 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Network Screening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Diagnosis of Areas of Interest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Selecting Countermeasures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Tool Demo and Resources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Funding Sources</a:t>
            </a:r>
            <a:endParaRPr lang="en-CA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CA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A8485D-DC1C-4078-9359-6B74227C043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12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458200" cy="1371600"/>
          </a:xfrm>
        </p:spPr>
        <p:txBody>
          <a:bodyPr/>
          <a:lstStyle/>
          <a:p>
            <a:r>
              <a:rPr lang="en-CA" dirty="0" smtClean="0"/>
              <a:t>Workshop Learning Outcome (1)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/>
          <a:lstStyle/>
          <a:p>
            <a:pPr lvl="0"/>
            <a:r>
              <a:rPr lang="en-US" dirty="0" smtClean="0"/>
              <a:t>Use a baseline knowledge of crash data, crash reports and safety terminology to extract actionable information.</a:t>
            </a:r>
            <a:endParaRPr lang="en-CA" dirty="0" smtClean="0"/>
          </a:p>
          <a:p>
            <a:r>
              <a:rPr lang="en-US" dirty="0" smtClean="0"/>
              <a:t>Execute the components of the “Safety Management Cycle” for a local agency given a variety of levels of data. </a:t>
            </a:r>
            <a:endParaRPr lang="en-CA" dirty="0" smtClean="0"/>
          </a:p>
          <a:p>
            <a:r>
              <a:rPr lang="en-US" dirty="0" smtClean="0"/>
              <a:t>Explain the significance of the Highway Safety Manual (</a:t>
            </a:r>
            <a:r>
              <a:rPr lang="en-US" dirty="0" err="1" smtClean="0"/>
              <a:t>HSM</a:t>
            </a:r>
            <a:r>
              <a:rPr lang="en-US" dirty="0" smtClean="0"/>
              <a:t>) with respect to higher level data intensive analysis</a:t>
            </a:r>
            <a:endParaRPr lang="en-CA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A8485D-DC1C-4078-9359-6B74227C043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449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458200" cy="1371600"/>
          </a:xfrm>
        </p:spPr>
        <p:txBody>
          <a:bodyPr/>
          <a:lstStyle/>
          <a:p>
            <a:r>
              <a:rPr lang="en-CA" dirty="0" smtClean="0"/>
              <a:t>Workshop Learning Outcome (2)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/>
          <a:lstStyle/>
          <a:p>
            <a:pPr lvl="0"/>
            <a:r>
              <a:rPr lang="en-US" dirty="0" smtClean="0"/>
              <a:t>Use a number of analytical techniques of varying complexity to determine safety countermeasures.</a:t>
            </a:r>
            <a:endParaRPr lang="en-CA" dirty="0" smtClean="0"/>
          </a:p>
          <a:p>
            <a:pPr lvl="0"/>
            <a:r>
              <a:rPr lang="en-US" dirty="0" smtClean="0"/>
              <a:t>Outline the strengths, weaknesses, and limitations of analytical techniques.   </a:t>
            </a:r>
            <a:endParaRPr lang="en-CA" dirty="0" smtClean="0"/>
          </a:p>
          <a:p>
            <a:pPr lvl="0"/>
            <a:r>
              <a:rPr lang="en-US" dirty="0" smtClean="0"/>
              <a:t>Effectively use published crash reduction factors (</a:t>
            </a:r>
            <a:r>
              <a:rPr lang="en-US" dirty="0" err="1" smtClean="0"/>
              <a:t>CRFs</a:t>
            </a:r>
            <a:r>
              <a:rPr lang="en-US" dirty="0" smtClean="0"/>
              <a:t>) or crash modification factors (</a:t>
            </a:r>
            <a:r>
              <a:rPr lang="en-US" dirty="0" err="1" smtClean="0"/>
              <a:t>CMFs</a:t>
            </a:r>
            <a:r>
              <a:rPr lang="en-US" dirty="0" smtClean="0"/>
              <a:t>)</a:t>
            </a:r>
            <a:endParaRPr lang="en-CA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A8485D-DC1C-4078-9359-6B74227C043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8686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Char char="n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Char char="n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Char char="n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Char char="n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Char char="n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Char char="n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Char char="n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Char char="n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Char char="n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itchFamily="2" charset="2"/>
          <a:buChar char="n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123</TotalTime>
  <Words>436</Words>
  <Application>Microsoft Office PowerPoint</Application>
  <PresentationFormat>On-screen Show (4:3)</PresentationFormat>
  <Paragraphs>82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Pixel</vt:lpstr>
      <vt:lpstr>2_Pixel</vt:lpstr>
      <vt:lpstr>1_Pixel</vt:lpstr>
      <vt:lpstr>3_Pixel</vt:lpstr>
      <vt:lpstr>4_Pixel</vt:lpstr>
      <vt:lpstr>Safety Analysis in a Data-limited, Local Agency Environment    July 22, 2013</vt:lpstr>
      <vt:lpstr>Workshop Developed and Facilitated by Dedicated Volunteers </vt:lpstr>
      <vt:lpstr>Workshop Purpose and Vision</vt:lpstr>
      <vt:lpstr>Introduction: Learning Objectives</vt:lpstr>
      <vt:lpstr>Workshop Modules</vt:lpstr>
      <vt:lpstr>Workshop Learning Outcome (1)</vt:lpstr>
      <vt:lpstr>Workshop Learning Outcome (2)</vt:lpstr>
    </vt:vector>
  </TitlesOfParts>
  <Company>State of Illinois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Safety Analysis in a Data-limited, Local Agency Environment    July 22, 2013</dc:title>
  <dc:creator>tobiaspa</dc:creator>
  <cp:lastModifiedBy>Michele Beck</cp:lastModifiedBy>
  <cp:revision>3</cp:revision>
  <dcterms:created xsi:type="dcterms:W3CDTF">2013-11-18T14:49:43Z</dcterms:created>
  <dcterms:modified xsi:type="dcterms:W3CDTF">2013-11-18T16:58:07Z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-478524899</vt:i4>
  </property>
  <property fmtid="{D5CDD505-2E9C-101B-9397-08002B2CF9AE}" pid="3" name="_NewReviewCycle">
    <vt:lpwstr/>
  </property>
  <property fmtid="{D5CDD505-2E9C-101B-9397-08002B2CF9AE}" pid="4" name="_EmailSubject">
    <vt:lpwstr>NLTAPA  Safety Work Group webinar and meeting</vt:lpwstr>
  </property>
  <property fmtid="{D5CDD505-2E9C-101B-9397-08002B2CF9AE}" pid="5" name="_AuthorEmail">
    <vt:lpwstr>Priscilla.Tobias@illinois.gov</vt:lpwstr>
  </property>
  <property fmtid="{D5CDD505-2E9C-101B-9397-08002B2CF9AE}" pid="6" name="_AuthorEmailDisplayName">
    <vt:lpwstr>Tobias, Priscilla A</vt:lpwstr>
  </property>
</Properties>
</file>