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69" r:id="rId2"/>
    <p:sldId id="257" r:id="rId3"/>
    <p:sldId id="258" r:id="rId4"/>
    <p:sldId id="259" r:id="rId5"/>
    <p:sldId id="261" r:id="rId6"/>
    <p:sldId id="272" r:id="rId7"/>
    <p:sldId id="273" r:id="rId8"/>
    <p:sldId id="263" r:id="rId9"/>
    <p:sldId id="265" r:id="rId10"/>
    <p:sldId id="268" r:id="rId11"/>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p:cViewPr>
        <p:scale>
          <a:sx n="108" d="100"/>
          <a:sy n="108" d="100"/>
        </p:scale>
        <p:origin x="-282" y="57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2830" tIns="46415" rIns="92830" bIns="46415" rtlCol="0"/>
          <a:lstStyle>
            <a:lvl1pPr algn="r">
              <a:defRPr sz="1200"/>
            </a:lvl1pPr>
          </a:lstStyle>
          <a:p>
            <a:fld id="{F66C03FF-AE30-4B5D-B602-FB8844FF8D8D}" type="datetimeFigureOut">
              <a:rPr lang="en-US" smtClean="0"/>
              <a:pPr/>
              <a:t>6/1/2015</a:t>
            </a:fld>
            <a:endParaRPr lang="en-US"/>
          </a:p>
        </p:txBody>
      </p:sp>
      <p:sp>
        <p:nvSpPr>
          <p:cNvPr id="4" name="Footer Placeholder 3"/>
          <p:cNvSpPr>
            <a:spLocks noGrp="1"/>
          </p:cNvSpPr>
          <p:nvPr>
            <p:ph type="ftr" sz="quarter" idx="2"/>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8"/>
            <a:ext cx="3037840" cy="461804"/>
          </a:xfrm>
          <a:prstGeom prst="rect">
            <a:avLst/>
          </a:prstGeom>
        </p:spPr>
        <p:txBody>
          <a:bodyPr vert="horz" lIns="92830" tIns="46415" rIns="92830" bIns="46415" rtlCol="0" anchor="b"/>
          <a:lstStyle>
            <a:lvl1pPr algn="r">
              <a:defRPr sz="1200"/>
            </a:lvl1pPr>
          </a:lstStyle>
          <a:p>
            <a:fld id="{92C208ED-4236-48A8-A5F3-FBCEB7532ECA}" type="slidenum">
              <a:rPr lang="en-US" smtClean="0"/>
              <a:pPr/>
              <a:t>‹#›</a:t>
            </a:fld>
            <a:endParaRPr lang="en-US"/>
          </a:p>
        </p:txBody>
      </p:sp>
    </p:spTree>
    <p:extLst>
      <p:ext uri="{BB962C8B-B14F-4D97-AF65-F5344CB8AC3E}">
        <p14:creationId xmlns:p14="http://schemas.microsoft.com/office/powerpoint/2010/main" xmlns="" val="4238299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770FB1F2-A66C-4AB4-BC08-4BACD3F6ECB5}" type="datetimeFigureOut">
              <a:rPr lang="en-US" smtClean="0"/>
              <a:pPr/>
              <a:t>6/1/2015</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81772347-197F-4C0B-BE6B-CFE6F7E8BC75}" type="slidenum">
              <a:rPr lang="en-US" smtClean="0"/>
              <a:pPr/>
              <a:t>‹#›</a:t>
            </a:fld>
            <a:endParaRPr lang="en-US"/>
          </a:p>
        </p:txBody>
      </p:sp>
    </p:spTree>
    <p:extLst>
      <p:ext uri="{BB962C8B-B14F-4D97-AF65-F5344CB8AC3E}">
        <p14:creationId xmlns:p14="http://schemas.microsoft.com/office/powerpoint/2010/main" xmlns="" val="572992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75A2C8-36ED-4965-8C39-67058676EDCF}" type="slidenum">
              <a:rPr lang="en-US">
                <a:solidFill>
                  <a:prstClr val="black"/>
                </a:solidFill>
              </a:rPr>
              <a:pPr>
                <a:defRPr/>
              </a:pPr>
              <a:t>1</a:t>
            </a:fld>
            <a:endParaRPr lang="en-US"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pPr eaLnBrk="1" hangingPunct="1"/>
            <a:endParaRPr lang="en-US" smtClean="0"/>
          </a:p>
        </p:txBody>
      </p:sp>
      <p:sp>
        <p:nvSpPr>
          <p:cNvPr id="26628" name="Slide Number Placeholder 3"/>
          <p:cNvSpPr>
            <a:spLocks noGrp="1"/>
          </p:cNvSpPr>
          <p:nvPr>
            <p:ph type="sldNum" sz="quarter" idx="5"/>
          </p:nvPr>
        </p:nvSpPr>
        <p:spPr>
          <a:noFill/>
        </p:spPr>
        <p:txBody>
          <a:bodyPr/>
          <a:lstStyle/>
          <a:p>
            <a:fld id="{B095AFE1-4D6F-4273-9431-6CEE9D76BA38}" type="slidenum">
              <a:rPr lang="en-US">
                <a:solidFill>
                  <a:prstClr val="black"/>
                </a:solidFill>
              </a:rPr>
              <a:pPr/>
              <a:t>10</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FA23823A-AFEC-4513-A4F4-8D97C053B556}" type="slidenum">
              <a:rPr lang="en-US">
                <a:solidFill>
                  <a:prstClr val="black"/>
                </a:solidFill>
              </a:rPr>
              <a:pPr/>
              <a:t>2</a:t>
            </a:fld>
            <a:endParaRPr lang="en-US">
              <a:solidFill>
                <a:prstClr val="black"/>
              </a:solidFill>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6E98A1F3-A28E-44BF-879C-29F05A2A938F}" type="slidenum">
              <a:rPr lang="en-US">
                <a:solidFill>
                  <a:prstClr val="black"/>
                </a:solidFill>
              </a:rPr>
              <a:pPr/>
              <a:t>3</a:t>
            </a:fld>
            <a:endParaRPr lang="en-US">
              <a:solidFill>
                <a:prstClr val="black"/>
              </a:solidFill>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270BEB6B-5759-46CD-8D7D-AE6AE0EA89CC}" type="slidenum">
              <a:rPr lang="en-US">
                <a:solidFill>
                  <a:prstClr val="black"/>
                </a:solidFill>
              </a:rPr>
              <a:pPr/>
              <a:t>4</a:t>
            </a:fld>
            <a:endParaRPr lang="en-US">
              <a:solidFill>
                <a:prstClr val="black"/>
              </a:solidFill>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6380F160-EEDD-4D7F-A67A-9A5EE8F92D53}" type="slidenum">
              <a:rPr lang="en-US">
                <a:solidFill>
                  <a:prstClr val="black"/>
                </a:solidFill>
              </a:rPr>
              <a:pPr/>
              <a:t>5</a:t>
            </a:fld>
            <a:endParaRPr lang="en-US">
              <a:solidFill>
                <a:prstClr val="black"/>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6380F160-EEDD-4D7F-A67A-9A5EE8F92D53}" type="slidenum">
              <a:rPr lang="en-US">
                <a:solidFill>
                  <a:prstClr val="black"/>
                </a:solidFill>
              </a:rPr>
              <a:pPr/>
              <a:t>6</a:t>
            </a:fld>
            <a:endParaRPr lang="en-US">
              <a:solidFill>
                <a:prstClr val="black"/>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6380F160-EEDD-4D7F-A67A-9A5EE8F92D53}" type="slidenum">
              <a:rPr lang="en-US">
                <a:solidFill>
                  <a:prstClr val="black"/>
                </a:solidFill>
              </a:rPr>
              <a:pPr/>
              <a:t>7</a:t>
            </a:fld>
            <a:endParaRPr lang="en-US">
              <a:solidFill>
                <a:prstClr val="black"/>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041A8EF9-922A-4259-9854-7422973370B0}" type="slidenum">
              <a:rPr lang="en-US">
                <a:solidFill>
                  <a:prstClr val="black"/>
                </a:solidFill>
              </a:rPr>
              <a:pPr/>
              <a:t>8</a:t>
            </a:fld>
            <a:endParaRPr lang="en-US">
              <a:solidFill>
                <a:prstClr val="black"/>
              </a:solidFill>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a:noFill/>
        </p:spPr>
        <p:txBody>
          <a:bodyPr/>
          <a:lstStyle/>
          <a:p>
            <a:fld id="{88CBC9DC-7B67-4672-B0F1-56FB105E86C3}" type="slidenum">
              <a:rPr lang="en-US">
                <a:solidFill>
                  <a:prstClr val="black"/>
                </a:solidFill>
              </a:rPr>
              <a:pPr/>
              <a:t>9</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49D387-ABC5-468E-976B-60A741EE3D92}"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49D387-ABC5-468E-976B-60A741EE3D92}"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49D387-ABC5-468E-976B-60A741EE3D92}"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49D387-ABC5-468E-976B-60A741EE3D92}"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49D387-ABC5-468E-976B-60A741EE3D92}"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49D387-ABC5-468E-976B-60A741EE3D92}"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49D387-ABC5-468E-976B-60A741EE3D92}" type="datetimeFigureOut">
              <a:rPr lang="en-US" smtClean="0"/>
              <a:pPr/>
              <a:t>6/1/2015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49D387-ABC5-468E-976B-60A741EE3D92}" type="datetimeFigureOut">
              <a:rPr lang="en-US" smtClean="0"/>
              <a:pPr/>
              <a:t>6/1/2015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49D387-ABC5-468E-976B-60A741EE3D92}" type="datetimeFigureOut">
              <a:rPr lang="en-US" smtClean="0"/>
              <a:pPr/>
              <a:t>6/1/2015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49D387-ABC5-468E-976B-60A741EE3D92}"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49D387-ABC5-468E-976B-60A741EE3D92}"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E89BC5-33CB-4B3E-9EAB-4D213ADF35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49D387-ABC5-468E-976B-60A741EE3D92}" type="datetimeFigureOut">
              <a:rPr lang="en-US" smtClean="0"/>
              <a:pPr/>
              <a:t>6/1/2015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E89BC5-33CB-4B3E-9EAB-4D213ADF35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895600" y="0"/>
            <a:ext cx="6248400" cy="6858000"/>
          </a:xfrm>
          <a:prstGeom prst="rect">
            <a:avLst/>
          </a:prstGeom>
          <a:solidFill>
            <a:schemeClr val="bg1"/>
          </a:solidFill>
          <a:ln w="9525">
            <a:noFill/>
            <a:miter lim="800000"/>
            <a:headEnd/>
            <a:tailEnd/>
          </a:ln>
          <a:effectLst>
            <a:outerShdw dist="23000" dir="5400000" rotWithShape="0">
              <a:srgbClr val="808080">
                <a:alpha val="34999"/>
              </a:srgbClr>
            </a:outerShdw>
          </a:effectLst>
        </p:spPr>
        <p:txBody>
          <a:bodyPr anchor="ctr"/>
          <a:lstStyle/>
          <a:p>
            <a:pPr algn="ctr" eaLnBrk="0" hangingPunct="0">
              <a:defRPr/>
            </a:pPr>
            <a:endParaRPr lang="en-US" sz="4000" dirty="0">
              <a:solidFill>
                <a:srgbClr val="FF0000"/>
              </a:solidFill>
              <a:latin typeface="Arial" pitchFamily="34" charset="0"/>
              <a:cs typeface="Arial" pitchFamily="34" charset="0"/>
            </a:endParaRPr>
          </a:p>
        </p:txBody>
      </p:sp>
      <p:sp>
        <p:nvSpPr>
          <p:cNvPr id="5124" name="Subtitle 2"/>
          <p:cNvSpPr txBox="1">
            <a:spLocks/>
          </p:cNvSpPr>
          <p:nvPr/>
        </p:nvSpPr>
        <p:spPr bwMode="auto">
          <a:xfrm>
            <a:off x="3352800" y="533400"/>
            <a:ext cx="5105400" cy="2514600"/>
          </a:xfrm>
          <a:prstGeom prst="rect">
            <a:avLst/>
          </a:prstGeom>
          <a:noFill/>
          <a:ln w="9525">
            <a:noFill/>
            <a:miter lim="800000"/>
            <a:headEnd/>
            <a:tailEnd/>
          </a:ln>
        </p:spPr>
        <p:txBody>
          <a:bodyPr/>
          <a:lstStyle/>
          <a:p>
            <a:pPr indent="-822325" algn="ctr" defTabSz="457200">
              <a:lnSpc>
                <a:spcPts val="3400"/>
              </a:lnSpc>
              <a:spcBef>
                <a:spcPts val="600"/>
              </a:spcBef>
              <a:spcAft>
                <a:spcPts val="1200"/>
              </a:spcAft>
              <a:buFont typeface="Arial" charset="0"/>
              <a:buNone/>
            </a:pPr>
            <a:r>
              <a:rPr lang="en-US" sz="4400" dirty="0" smtClean="0">
                <a:solidFill>
                  <a:srgbClr val="0D455F"/>
                </a:solidFill>
                <a:cs typeface="Arial" charset="0"/>
              </a:rPr>
              <a:t>LTAP Northeast Region </a:t>
            </a:r>
          </a:p>
          <a:p>
            <a:pPr indent="-822325" algn="ctr" defTabSz="457200">
              <a:lnSpc>
                <a:spcPts val="3400"/>
              </a:lnSpc>
              <a:spcBef>
                <a:spcPts val="600"/>
              </a:spcBef>
              <a:spcAft>
                <a:spcPts val="1200"/>
              </a:spcAft>
              <a:buFont typeface="Arial" charset="0"/>
              <a:buNone/>
            </a:pPr>
            <a:r>
              <a:rPr lang="en-US" sz="4400" dirty="0" smtClean="0">
                <a:solidFill>
                  <a:srgbClr val="0D455F"/>
                </a:solidFill>
                <a:cs typeface="Arial" charset="0"/>
              </a:rPr>
              <a:t/>
            </a:r>
            <a:br>
              <a:rPr lang="en-US" sz="4400" dirty="0" smtClean="0">
                <a:solidFill>
                  <a:srgbClr val="0D455F"/>
                </a:solidFill>
                <a:cs typeface="Arial" charset="0"/>
              </a:rPr>
            </a:br>
            <a:r>
              <a:rPr lang="en-US" sz="4400" dirty="0" smtClean="0">
                <a:solidFill>
                  <a:srgbClr val="0D455F"/>
                </a:solidFill>
                <a:cs typeface="Arial" charset="0"/>
              </a:rPr>
              <a:t>Annual Meeting</a:t>
            </a:r>
          </a:p>
        </p:txBody>
      </p:sp>
      <p:pic>
        <p:nvPicPr>
          <p:cNvPr id="5125" name="Picture 7" descr="NLTAP-md-color.gif"/>
          <p:cNvPicPr>
            <a:picLocks noChangeAspect="1"/>
          </p:cNvPicPr>
          <p:nvPr/>
        </p:nvPicPr>
        <p:blipFill>
          <a:blip r:embed="rId3" cstate="print"/>
          <a:srcRect/>
          <a:stretch>
            <a:fillRect/>
          </a:stretch>
        </p:blipFill>
        <p:spPr bwMode="auto">
          <a:xfrm>
            <a:off x="4876800" y="3200400"/>
            <a:ext cx="2608263" cy="2651789"/>
          </a:xfrm>
          <a:prstGeom prst="rect">
            <a:avLst/>
          </a:prstGeom>
          <a:noFill/>
          <a:ln w="9525">
            <a:noFill/>
            <a:miter lim="800000"/>
            <a:headEnd/>
            <a:tailEnd/>
          </a:ln>
        </p:spPr>
      </p:pic>
      <p:pic>
        <p:nvPicPr>
          <p:cNvPr id="5126" name="Picture 6" descr="iStock_000013636652Large.jpg"/>
          <p:cNvPicPr>
            <a:picLocks noChangeAspect="1"/>
          </p:cNvPicPr>
          <p:nvPr/>
        </p:nvPicPr>
        <p:blipFill>
          <a:blip r:embed="rId4" cstate="print"/>
          <a:srcRect l="26666" r="5000"/>
          <a:stretch>
            <a:fillRect/>
          </a:stretch>
        </p:blipFill>
        <p:spPr bwMode="auto">
          <a:xfrm>
            <a:off x="0" y="0"/>
            <a:ext cx="3124200" cy="68580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457200" y="1905000"/>
            <a:ext cx="8229600" cy="4525963"/>
          </a:xfrm>
        </p:spPr>
        <p:txBody>
          <a:bodyPr/>
          <a:lstStyle/>
          <a:p>
            <a:pPr eaLnBrk="1" hangingPunct="1"/>
            <a:r>
              <a:rPr lang="en-US" smtClean="0"/>
              <a:t>Questions??? </a:t>
            </a:r>
          </a:p>
          <a:p>
            <a:pPr eaLnBrk="1" hangingPunct="1"/>
            <a:endParaRPr lang="en-US" smtClean="0"/>
          </a:p>
          <a:p>
            <a:pPr eaLnBrk="1" hangingPunct="1"/>
            <a:r>
              <a:rPr lang="en-US" smtClean="0"/>
              <a:t>Comments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371600" y="4953000"/>
            <a:ext cx="6400800" cy="685800"/>
          </a:xfrm>
        </p:spPr>
        <p:txBody>
          <a:bodyPr>
            <a:normAutofit/>
          </a:bodyPr>
          <a:lstStyle/>
          <a:p>
            <a:pPr eaLnBrk="1" hangingPunct="1"/>
            <a:r>
              <a:rPr lang="en-US" dirty="0" smtClean="0"/>
              <a:t>May 5-6, 2015 Mystic, CT</a:t>
            </a:r>
          </a:p>
        </p:txBody>
      </p:sp>
      <p:sp>
        <p:nvSpPr>
          <p:cNvPr id="4" name="Title 3"/>
          <p:cNvSpPr>
            <a:spLocks noGrp="1"/>
          </p:cNvSpPr>
          <p:nvPr>
            <p:ph type="ctrTitle"/>
          </p:nvPr>
        </p:nvSpPr>
        <p:spPr>
          <a:xfrm>
            <a:off x="685800" y="2130425"/>
            <a:ext cx="7772400" cy="2365375"/>
          </a:xfrm>
        </p:spPr>
        <p:txBody>
          <a:bodyPr/>
          <a:lstStyle/>
          <a:p>
            <a:r>
              <a:rPr lang="en-US" dirty="0" smtClean="0"/>
              <a:t>2014-15 National Local Technical Assistance Program Association Update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304800" y="685800"/>
            <a:ext cx="8229600" cy="5668963"/>
          </a:xfrm>
        </p:spPr>
        <p:txBody>
          <a:bodyPr/>
          <a:lstStyle/>
          <a:p>
            <a:pPr algn="ctr" eaLnBrk="1" hangingPunct="1">
              <a:buNone/>
            </a:pPr>
            <a:r>
              <a:rPr lang="en-US" dirty="0" smtClean="0"/>
              <a:t>2014 New NLTAPA Executive Committee Members</a:t>
            </a:r>
          </a:p>
          <a:p>
            <a:pPr eaLnBrk="1" hangingPunct="1">
              <a:buNone/>
            </a:pPr>
            <a:endParaRPr lang="en-US" dirty="0" smtClean="0"/>
          </a:p>
          <a:p>
            <a:pPr lvl="1" eaLnBrk="1" hangingPunct="1">
              <a:buFont typeface="Wingdings" pitchFamily="2" charset="2"/>
              <a:buChar char="v"/>
            </a:pPr>
            <a:r>
              <a:rPr lang="en-US" sz="2400" dirty="0" smtClean="0"/>
              <a:t>Tony Alotto, Texas LTAP, representing Southeast Region  </a:t>
            </a:r>
          </a:p>
          <a:p>
            <a:pPr lvl="1" eaLnBrk="1" hangingPunct="1">
              <a:buFontTx/>
              <a:buNone/>
            </a:pPr>
            <a:endParaRPr lang="en-US" sz="2400" dirty="0" smtClean="0"/>
          </a:p>
          <a:p>
            <a:pPr lvl="1" eaLnBrk="1" hangingPunct="1">
              <a:buFontTx/>
              <a:buNone/>
            </a:pPr>
            <a:endParaRPr lang="en-US" sz="2400" dirty="0" smtClean="0"/>
          </a:p>
          <a:p>
            <a:pPr lvl="1" eaLnBrk="1" hangingPunct="1">
              <a:buFont typeface="Wingdings" pitchFamily="2" charset="2"/>
              <a:buChar char="v"/>
            </a:pPr>
            <a:r>
              <a:rPr lang="en-US" sz="2400" dirty="0" smtClean="0"/>
              <a:t>Matthew Enders, Washington LTAP, Vice President</a:t>
            </a:r>
          </a:p>
          <a:p>
            <a:pPr lvl="1" eaLnBrk="1" hangingPunct="1">
              <a:buFontTx/>
              <a:buNone/>
            </a:pPr>
            <a:endParaRPr lang="en-US" sz="1600" dirty="0" smtClean="0"/>
          </a:p>
          <a:p>
            <a:pPr lvl="1" eaLnBrk="1" hangingPunct="1">
              <a:buFontTx/>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457200" y="457200"/>
            <a:ext cx="8229600" cy="6096000"/>
          </a:xfrm>
        </p:spPr>
        <p:txBody>
          <a:bodyPr/>
          <a:lstStyle/>
          <a:p>
            <a:pPr algn="ctr">
              <a:buNone/>
            </a:pPr>
            <a:r>
              <a:rPr lang="en-US" dirty="0" smtClean="0"/>
              <a:t>NLTAPA Work Group Structural </a:t>
            </a:r>
          </a:p>
          <a:p>
            <a:pPr algn="ctr">
              <a:buNone/>
            </a:pPr>
            <a:r>
              <a:rPr lang="en-US" dirty="0" smtClean="0"/>
              <a:t>and Leadership Changes</a:t>
            </a:r>
          </a:p>
          <a:p>
            <a:pPr>
              <a:buFontTx/>
              <a:buNone/>
            </a:pPr>
            <a:endParaRPr lang="en-US" sz="1100" dirty="0" smtClean="0"/>
          </a:p>
          <a:p>
            <a:pPr>
              <a:buFontTx/>
              <a:buNone/>
            </a:pPr>
            <a:endParaRPr lang="en-US" sz="1100" dirty="0" smtClean="0"/>
          </a:p>
          <a:p>
            <a:pPr>
              <a:buFontTx/>
              <a:buNone/>
            </a:pPr>
            <a:endParaRPr lang="en-US" sz="1100" dirty="0" smtClean="0"/>
          </a:p>
          <a:p>
            <a:pPr>
              <a:buFont typeface="Wingdings" pitchFamily="2" charset="2"/>
              <a:buChar char="v"/>
            </a:pPr>
            <a:r>
              <a:rPr lang="en-US" sz="2400" dirty="0" smtClean="0"/>
              <a:t>Jaime Carreon (Florida LTAP) became Chair of Communications Work Group</a:t>
            </a:r>
          </a:p>
          <a:p>
            <a:pPr>
              <a:buFont typeface="Wingdings" pitchFamily="2" charset="2"/>
              <a:buChar char="v"/>
            </a:pPr>
            <a:r>
              <a:rPr lang="en-US" sz="2400" dirty="0" smtClean="0"/>
              <a:t>Donna Shea (Connecticut LTAP) became Co-Chair of Partnerships Work Group</a:t>
            </a:r>
          </a:p>
          <a:p>
            <a:pPr>
              <a:buFont typeface="Wingdings" pitchFamily="2" charset="2"/>
              <a:buChar char="v"/>
            </a:pPr>
            <a:r>
              <a:rPr lang="en-US" sz="2400" dirty="0" smtClean="0"/>
              <a:t>John Velat </a:t>
            </a:r>
            <a:r>
              <a:rPr lang="en-US" sz="2400" smtClean="0"/>
              <a:t>(Eastern </a:t>
            </a:r>
            <a:r>
              <a:rPr lang="en-US" sz="2400" dirty="0" smtClean="0"/>
              <a:t>TTAP) is Conference Chair</a:t>
            </a:r>
          </a:p>
          <a:p>
            <a:pPr>
              <a:buFont typeface="Wingdings" pitchFamily="2" charset="2"/>
              <a:buChar char="v"/>
            </a:pPr>
            <a:r>
              <a:rPr lang="en-US" sz="2400" dirty="0" smtClean="0"/>
              <a:t>Matthew Enders (Washington </a:t>
            </a:r>
            <a:r>
              <a:rPr lang="en-US" sz="2400" dirty="0" smtClean="0"/>
              <a:t>LTAP</a:t>
            </a:r>
            <a:r>
              <a:rPr lang="en-US" sz="2400" dirty="0" smtClean="0"/>
              <a:t>) is Partnerships Work Group Chair</a:t>
            </a:r>
          </a:p>
          <a:p>
            <a:pPr>
              <a:buNone/>
            </a:pPr>
            <a:endParaRPr lang="en-US" sz="2000" dirty="0" smtClean="0"/>
          </a:p>
          <a:p>
            <a:pPr>
              <a:buFontTx/>
              <a:buNone/>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381000" y="990600"/>
            <a:ext cx="8229600" cy="5562600"/>
          </a:xfrm>
        </p:spPr>
        <p:txBody>
          <a:bodyPr>
            <a:normAutofit fontScale="85000" lnSpcReduction="20000"/>
          </a:bodyPr>
          <a:lstStyle/>
          <a:p>
            <a:pPr algn="ctr" eaLnBrk="1" hangingPunct="1">
              <a:buNone/>
            </a:pPr>
            <a:r>
              <a:rPr lang="en-US" dirty="0" smtClean="0"/>
              <a:t>NLTAPA 2014-2015 Highlights</a:t>
            </a:r>
          </a:p>
          <a:p>
            <a:pPr algn="ctr" eaLnBrk="1" hangingPunct="1">
              <a:buNone/>
            </a:pPr>
            <a:endParaRPr lang="en-US" dirty="0" smtClean="0"/>
          </a:p>
          <a:p>
            <a:pPr eaLnBrk="1" hangingPunct="1">
              <a:buFontTx/>
              <a:buChar char="-"/>
            </a:pPr>
            <a:r>
              <a:rPr lang="en-US" sz="2400" dirty="0" smtClean="0"/>
              <a:t>The Executive Committee revised and adopted the NLTAPA Operations Manual and Executive Committee Orientation Guide. We also instituted a written work group update form to be completed each month by the chairs.</a:t>
            </a:r>
          </a:p>
          <a:p>
            <a:pPr eaLnBrk="1" hangingPunct="1">
              <a:buFontTx/>
              <a:buChar char="-"/>
            </a:pPr>
            <a:r>
              <a:rPr lang="en-US" sz="2400" dirty="0" smtClean="0"/>
              <a:t>The ad-hoc Conference Planning Committee was transitioned to a permanent Conference Planning Work Group. </a:t>
            </a:r>
          </a:p>
          <a:p>
            <a:pPr eaLnBrk="1" hangingPunct="1">
              <a:buFontTx/>
              <a:buChar char="-"/>
            </a:pPr>
            <a:r>
              <a:rPr lang="en-US" sz="2400" dirty="0" smtClean="0"/>
              <a:t>The regions were re-named from the numerical sequence to geographical based names; the exception being the TTAP Region, which is named for representing the TTAP centers across the board.</a:t>
            </a:r>
          </a:p>
          <a:p>
            <a:pPr eaLnBrk="1" hangingPunct="1">
              <a:buNone/>
            </a:pPr>
            <a:endParaRPr lang="en-US" sz="2400" dirty="0" smtClean="0"/>
          </a:p>
          <a:p>
            <a:pPr>
              <a:buFontTx/>
              <a:buChar char="-"/>
            </a:pPr>
            <a:r>
              <a:rPr lang="en-US" sz="2400" dirty="0" smtClean="0"/>
              <a:t>Additional NHI instructor  development training courses are scheduled (interested attendees should email Victoria Beale): </a:t>
            </a:r>
          </a:p>
          <a:p>
            <a:pPr lvl="1">
              <a:buFont typeface="Wingdings" pitchFamily="2" charset="2"/>
              <a:buChar char="v"/>
            </a:pPr>
            <a:r>
              <a:rPr lang="en-US" sz="2000" dirty="0" smtClean="0"/>
              <a:t>June 17 - 20, 2014 - Houghton, MI</a:t>
            </a:r>
          </a:p>
          <a:p>
            <a:pPr lvl="1">
              <a:buFont typeface="Wingdings" pitchFamily="2" charset="2"/>
              <a:buChar char="v"/>
            </a:pPr>
            <a:r>
              <a:rPr lang="en-US" sz="2000" dirty="0" smtClean="0"/>
              <a:t>August 5 - 8, 2014 - Baton Rouge, LA</a:t>
            </a:r>
          </a:p>
          <a:p>
            <a:pPr lvl="1">
              <a:buFont typeface="Wingdings" pitchFamily="2" charset="2"/>
              <a:buChar char="v"/>
            </a:pPr>
            <a:r>
              <a:rPr lang="en-US" sz="2000" dirty="0" smtClean="0"/>
              <a:t>August 12 - 16, 2014 - Arlington, VA</a:t>
            </a:r>
            <a:br>
              <a:rPr lang="en-US" sz="2000" dirty="0" smtClean="0"/>
            </a:br>
            <a:endParaRPr 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381000" y="990600"/>
            <a:ext cx="8229600" cy="5562600"/>
          </a:xfrm>
        </p:spPr>
        <p:txBody>
          <a:bodyPr>
            <a:normAutofit/>
          </a:bodyPr>
          <a:lstStyle/>
          <a:p>
            <a:pPr algn="ctr" eaLnBrk="1" hangingPunct="1">
              <a:buNone/>
            </a:pPr>
            <a:r>
              <a:rPr lang="en-US" dirty="0" smtClean="0"/>
              <a:t>NLTAPA 2013-2014 Highlights</a:t>
            </a:r>
          </a:p>
          <a:p>
            <a:pPr eaLnBrk="1" hangingPunct="1">
              <a:buNone/>
            </a:pPr>
            <a:endParaRPr lang="en-US" sz="2400" dirty="0" smtClean="0"/>
          </a:p>
          <a:p>
            <a:pPr>
              <a:buFontTx/>
              <a:buChar char="-"/>
            </a:pPr>
            <a:r>
              <a:rPr lang="en-US" sz="2400" dirty="0" smtClean="0"/>
              <a:t>There will be two candidates for the NLTAPA Vice President position: Denise Brown from North Dakota LTAP and Steve Pudloski from the Wisconsin LTAP.</a:t>
            </a:r>
            <a:r>
              <a:rPr lang="en-US" sz="2000" dirty="0" smtClean="0"/>
              <a:t/>
            </a:r>
            <a:br>
              <a:rPr lang="en-US" sz="2000" dirty="0" smtClean="0"/>
            </a:br>
            <a:endParaRPr lang="en-US" sz="2000" dirty="0"/>
          </a:p>
          <a:p>
            <a:pPr eaLnBrk="1" hangingPunct="1">
              <a:buFontTx/>
              <a:buChar char="-"/>
            </a:pPr>
            <a:r>
              <a:rPr lang="en-US" sz="2400" dirty="0" smtClean="0"/>
              <a:t>The summer conference will have 3 tracks- </a:t>
            </a:r>
            <a:r>
              <a:rPr lang="en-US" sz="2400" smtClean="0"/>
              <a:t>Training Resources/Technologies</a:t>
            </a:r>
            <a:r>
              <a:rPr lang="en-US" sz="2400" dirty="0" smtClean="0"/>
              <a:t>, Safety, </a:t>
            </a:r>
            <a:r>
              <a:rPr lang="en-US" sz="2400" smtClean="0"/>
              <a:t>and Communications/Marketing.</a:t>
            </a:r>
            <a:endParaRPr lang="en-US"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381000" y="990600"/>
            <a:ext cx="8229600" cy="5562600"/>
          </a:xfrm>
        </p:spPr>
        <p:txBody>
          <a:bodyPr>
            <a:normAutofit lnSpcReduction="10000"/>
          </a:bodyPr>
          <a:lstStyle/>
          <a:p>
            <a:pPr algn="ctr" eaLnBrk="1" hangingPunct="1">
              <a:buNone/>
            </a:pPr>
            <a:r>
              <a:rPr lang="en-US" dirty="0" smtClean="0"/>
              <a:t>NLTAPA 2013-2014 Highlights</a:t>
            </a:r>
          </a:p>
          <a:p>
            <a:pPr eaLnBrk="1" hangingPunct="1">
              <a:buFontTx/>
              <a:buChar char="-"/>
            </a:pPr>
            <a:r>
              <a:rPr lang="en-US" sz="2400" dirty="0" smtClean="0"/>
              <a:t>We are putting some additional focus on branding and messaging. Two work groups, Safety and Professional Development, continue to be joint programs where leadership is shared between NLTAPA and FHWA. The Communications Work </a:t>
            </a:r>
            <a:r>
              <a:rPr lang="en-US" sz="2400" dirty="0"/>
              <a:t>G</a:t>
            </a:r>
            <a:r>
              <a:rPr lang="en-US" sz="2400" dirty="0" smtClean="0"/>
              <a:t>roup has been in a transition period. The “new” mission of Communications will be (1) continued website support and (2) messaging for the other work groups.</a:t>
            </a:r>
          </a:p>
          <a:p>
            <a:pPr eaLnBrk="1" hangingPunct="1">
              <a:buNone/>
            </a:pPr>
            <a:endParaRPr lang="en-US" sz="2400" dirty="0" smtClean="0"/>
          </a:p>
          <a:p>
            <a:pPr>
              <a:buFontTx/>
              <a:buChar char="-"/>
            </a:pPr>
            <a:r>
              <a:rPr lang="en-US" sz="2400" dirty="0" smtClean="0"/>
              <a:t>The NLTAPA.org website is now hosted/maintained by the EC.</a:t>
            </a:r>
          </a:p>
          <a:p>
            <a:pPr>
              <a:buNone/>
            </a:pPr>
            <a:endParaRPr lang="en-US" sz="2000" dirty="0"/>
          </a:p>
          <a:p>
            <a:pPr eaLnBrk="1" hangingPunct="1">
              <a:buFontTx/>
              <a:buChar char="-"/>
            </a:pPr>
            <a:r>
              <a:rPr lang="en-US" sz="2400" dirty="0" smtClean="0"/>
              <a:t>The Joint Safety Work Group has changed its work group call schedule to be bi-monthly, and the format is now a topical webinar with multiple speakers.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381000" y="609600"/>
            <a:ext cx="8229600" cy="5821363"/>
          </a:xfrm>
        </p:spPr>
        <p:txBody>
          <a:bodyPr>
            <a:normAutofit fontScale="55000" lnSpcReduction="20000"/>
          </a:bodyPr>
          <a:lstStyle/>
          <a:p>
            <a:pPr algn="ctr">
              <a:buNone/>
            </a:pPr>
            <a:r>
              <a:rPr lang="en-US" sz="5100" dirty="0" smtClean="0"/>
              <a:t>LTAP/TTAP Summer Conference 2014</a:t>
            </a:r>
          </a:p>
          <a:p>
            <a:pPr algn="ctr">
              <a:buNone/>
            </a:pPr>
            <a:r>
              <a:rPr lang="en-US" sz="5100" dirty="0" smtClean="0"/>
              <a:t>Monday Safety Train the Trainer</a:t>
            </a:r>
            <a:r>
              <a:rPr lang="en-US" sz="5100" dirty="0"/>
              <a:t> </a:t>
            </a:r>
            <a:r>
              <a:rPr lang="en-US" sz="5100" dirty="0" smtClean="0"/>
              <a:t>Session </a:t>
            </a:r>
          </a:p>
          <a:p>
            <a:pPr>
              <a:buNone/>
            </a:pPr>
            <a:r>
              <a:rPr lang="en-US" sz="2400" b="1" dirty="0" smtClean="0"/>
              <a:t> </a:t>
            </a:r>
            <a:endParaRPr lang="en-US" sz="2400" dirty="0" smtClean="0"/>
          </a:p>
          <a:p>
            <a:pPr>
              <a:buNone/>
            </a:pPr>
            <a:r>
              <a:rPr lang="en-US" sz="2400" b="1" i="1" dirty="0" smtClean="0"/>
              <a:t>Tools, Training &amp; Technical Assistance for Local Rural and Tribal Road Practitioners Safety Toolkit</a:t>
            </a:r>
            <a:endParaRPr lang="en-US" sz="2400" dirty="0" smtClean="0"/>
          </a:p>
          <a:p>
            <a:pPr>
              <a:buNone/>
            </a:pPr>
            <a:endParaRPr lang="en-US" sz="2400" dirty="0" smtClean="0"/>
          </a:p>
          <a:p>
            <a:pPr>
              <a:buNone/>
            </a:pPr>
            <a:r>
              <a:rPr lang="en-US" sz="2400" dirty="0" smtClean="0"/>
              <a:t>In this session, the Federal Highway Administration Office of Safety will share their new</a:t>
            </a:r>
            <a:r>
              <a:rPr lang="en-US" sz="2400" b="1" i="1" dirty="0" smtClean="0"/>
              <a:t> toolkit that</a:t>
            </a:r>
          </a:p>
          <a:p>
            <a:pPr>
              <a:buNone/>
            </a:pPr>
            <a:r>
              <a:rPr lang="en-US" sz="2400" b="1" i="1" dirty="0" smtClean="0"/>
              <a:t>represents a holistic, multidisciplinary, multistep process for analyzing safety issues, identifying</a:t>
            </a:r>
          </a:p>
          <a:p>
            <a:pPr>
              <a:buNone/>
            </a:pPr>
            <a:r>
              <a:rPr lang="en-US" sz="2400" b="1" i="1" dirty="0" smtClean="0"/>
              <a:t>countermeasures, funding improvements and evaluating program benefits on local and tribal roads</a:t>
            </a:r>
            <a:r>
              <a:rPr lang="en-US" sz="2400" i="1" dirty="0"/>
              <a:t>.</a:t>
            </a:r>
            <a:r>
              <a:rPr lang="en-US" sz="2400" i="1" dirty="0" smtClean="0"/>
              <a:t> </a:t>
            </a:r>
          </a:p>
          <a:p>
            <a:pPr>
              <a:buNone/>
            </a:pPr>
            <a:r>
              <a:rPr lang="en-US" sz="2400" dirty="0" smtClean="0"/>
              <a:t>Each step of the proposed process will recognize and provide information to the different categories of </a:t>
            </a:r>
          </a:p>
          <a:p>
            <a:pPr>
              <a:buNone/>
            </a:pPr>
            <a:r>
              <a:rPr lang="en-US" sz="2400" dirty="0" smtClean="0"/>
              <a:t>potential users – from organizations just starting to develop road safety management programs to </a:t>
            </a:r>
          </a:p>
          <a:p>
            <a:pPr>
              <a:buNone/>
            </a:pPr>
            <a:r>
              <a:rPr lang="en-US" sz="2400" dirty="0" smtClean="0"/>
              <a:t>organizations that have programs already in place, but may be seeking more advanced methods.  The </a:t>
            </a:r>
          </a:p>
          <a:p>
            <a:pPr>
              <a:buNone/>
            </a:pPr>
            <a:r>
              <a:rPr lang="en-US" sz="2400" dirty="0" smtClean="0"/>
              <a:t>toolkit includes rural road safety research and tools in a manner consistent with the stage of </a:t>
            </a:r>
          </a:p>
          <a:p>
            <a:pPr>
              <a:buNone/>
            </a:pPr>
            <a:r>
              <a:rPr lang="en-US" sz="2400" dirty="0" smtClean="0"/>
              <a:t>development of the rural road safety program. </a:t>
            </a:r>
          </a:p>
          <a:p>
            <a:pPr>
              <a:buNone/>
            </a:pPr>
            <a:endParaRPr lang="en-US" sz="2400" dirty="0" smtClean="0"/>
          </a:p>
          <a:p>
            <a:pPr>
              <a:buNone/>
            </a:pPr>
            <a:r>
              <a:rPr lang="en-US" sz="2400" dirty="0" smtClean="0"/>
              <a:t>Along with this toolkit are</a:t>
            </a:r>
            <a:r>
              <a:rPr lang="en-US" sz="2400" b="1" i="1" dirty="0" smtClean="0"/>
              <a:t> two user guides to support the toolkit</a:t>
            </a:r>
            <a:r>
              <a:rPr lang="en-US" sz="2400" dirty="0"/>
              <a:t>.</a:t>
            </a:r>
            <a:r>
              <a:rPr lang="en-US" sz="2400" dirty="0" smtClean="0"/>
              <a:t> The user guides will provide</a:t>
            </a:r>
          </a:p>
          <a:p>
            <a:pPr>
              <a:buNone/>
            </a:pPr>
            <a:r>
              <a:rPr lang="en-US" sz="2400" dirty="0" smtClean="0"/>
              <a:t>additional information about available resources and, as appropriate, provide information about how to</a:t>
            </a:r>
          </a:p>
          <a:p>
            <a:pPr>
              <a:buNone/>
            </a:pPr>
            <a:r>
              <a:rPr lang="en-US" sz="2400" dirty="0" smtClean="0"/>
              <a:t>apply the more quantitative steps in the proposed process. The user guides will be brief and focused on</a:t>
            </a:r>
          </a:p>
          <a:p>
            <a:pPr>
              <a:buNone/>
            </a:pPr>
            <a:r>
              <a:rPr lang="en-US" sz="2400" dirty="0" smtClean="0"/>
              <a:t>helping the practitioner find ways to take full advantage of the resources compiled in the toolkit.</a:t>
            </a:r>
          </a:p>
          <a:p>
            <a:pPr>
              <a:buNone/>
            </a:pPr>
            <a:endParaRPr lang="en-US" sz="2400" dirty="0" smtClean="0"/>
          </a:p>
          <a:p>
            <a:pPr>
              <a:buNone/>
            </a:pPr>
            <a:r>
              <a:rPr lang="en-US" sz="2400" dirty="0" smtClean="0"/>
              <a:t>Participants will be able to:</a:t>
            </a:r>
          </a:p>
          <a:p>
            <a:pPr>
              <a:buNone/>
            </a:pPr>
            <a:endParaRPr lang="en-US" sz="2400" dirty="0" smtClean="0"/>
          </a:p>
          <a:p>
            <a:pPr>
              <a:buFont typeface="Wingdings" pitchFamily="2" charset="2"/>
              <a:buChar char="v"/>
            </a:pPr>
            <a:r>
              <a:rPr lang="en-US" sz="2400" dirty="0" smtClean="0"/>
              <a:t>	Identify the safety challenges in their local roads community and be able to help local road decision 	makers identify such challenges</a:t>
            </a:r>
          </a:p>
          <a:p>
            <a:pPr>
              <a:buFont typeface="Wingdings" pitchFamily="2" charset="2"/>
              <a:buChar char="v"/>
            </a:pPr>
            <a:r>
              <a:rPr lang="en-US" sz="2400" dirty="0" smtClean="0"/>
              <a:t>	Effectively use the new toolkit to help organizations develop safety management programs</a:t>
            </a:r>
          </a:p>
          <a:p>
            <a:pPr>
              <a:buFont typeface="Wingdings" pitchFamily="2" charset="2"/>
              <a:buChar char="v"/>
            </a:pPr>
            <a:r>
              <a:rPr lang="en-US" sz="2400" dirty="0" smtClean="0"/>
              <a:t>	Be a resource to locals looking for both simple and complex assistance in addressing their safety 	challenges</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4294967295"/>
          </p:nvPr>
        </p:nvSpPr>
        <p:spPr>
          <a:xfrm>
            <a:off x="457200" y="762000"/>
            <a:ext cx="7772400" cy="6096000"/>
          </a:xfrm>
        </p:spPr>
        <p:txBody>
          <a:bodyPr>
            <a:normAutofit/>
          </a:bodyPr>
          <a:lstStyle/>
          <a:p>
            <a:endParaRPr lang="en-US" dirty="0" smtClean="0"/>
          </a:p>
          <a:p>
            <a:r>
              <a:rPr lang="en-US" dirty="0" smtClean="0"/>
              <a:t>The 2015 LTAP/TTAP Summer Conference is </a:t>
            </a:r>
            <a:br>
              <a:rPr lang="en-US" dirty="0" smtClean="0"/>
            </a:br>
            <a:r>
              <a:rPr lang="en-US" dirty="0" smtClean="0"/>
              <a:t>July 20-23, 2015 in Savannah, GA. The host hotel is the Savannah Marriott Riverfront (cutoff date is June 29</a:t>
            </a:r>
            <a:r>
              <a:rPr lang="en-US" baseline="30000" dirty="0" smtClean="0"/>
              <a:t>th</a:t>
            </a:r>
            <a:r>
              <a:rPr lang="en-US" dirty="0" smtClean="0"/>
              <a:t>).</a:t>
            </a:r>
          </a:p>
          <a:p>
            <a:endParaRPr lang="en-US" dirty="0" smtClean="0"/>
          </a:p>
          <a:p>
            <a:r>
              <a:rPr lang="en-US" dirty="0" smtClean="0"/>
              <a:t>The 2016 LTAP Region One Meeting will be hosted by Rhode Island.</a:t>
            </a:r>
          </a:p>
          <a:p>
            <a:pPr marL="0" indent="0">
              <a:buNone/>
            </a:pPr>
            <a:endParaRPr lang="en-US" dirty="0" smtClean="0"/>
          </a:p>
          <a:p>
            <a:pPr>
              <a:buFontTx/>
              <a:buNone/>
            </a:pPr>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10047</TotalTime>
  <Words>393</Words>
  <Application>Microsoft Office PowerPoint</Application>
  <PresentationFormat>On-screen Show (4:3)</PresentationFormat>
  <Paragraphs>80</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2014-15 National Local Technical Assistance Program Association Update</vt:lpstr>
      <vt:lpstr>Slide 3</vt:lpstr>
      <vt:lpstr>Slide 4</vt:lpstr>
      <vt:lpstr>Slide 5</vt:lpstr>
      <vt:lpstr>Slide 6</vt:lpstr>
      <vt:lpstr>Slide 7</vt:lpstr>
      <vt:lpstr>Slide 8</vt:lpstr>
      <vt:lpstr>Slide 9</vt:lpstr>
      <vt:lpstr>Slide 10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Janet Leli</dc:creator>
  <cp:lastModifiedBy>Janet Leli</cp:lastModifiedBy>
  <cp:revision>39</cp:revision>
  <cp:lastPrinted>2014-05-01T20:06:02Z</cp:lastPrinted>
  <dcterms:created xsi:type="dcterms:W3CDTF">2013-04-30T14:47:11Z</dcterms:created>
  <dcterms:modified xsi:type="dcterms:W3CDTF">2015-06-01T19:20:53Z</dcterms:modified>
</cp:coreProperties>
</file>