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483" r:id="rId3"/>
    <p:sldId id="662" r:id="rId4"/>
    <p:sldId id="608" r:id="rId5"/>
    <p:sldId id="653" r:id="rId6"/>
    <p:sldId id="613" r:id="rId7"/>
    <p:sldId id="654" r:id="rId8"/>
    <p:sldId id="655" r:id="rId9"/>
    <p:sldId id="650" r:id="rId10"/>
    <p:sldId id="657" r:id="rId11"/>
    <p:sldId id="656" r:id="rId12"/>
    <p:sldId id="663" r:id="rId13"/>
    <p:sldId id="652" r:id="rId14"/>
    <p:sldId id="666" r:id="rId15"/>
    <p:sldId id="665" r:id="rId16"/>
    <p:sldId id="634" r:id="rId17"/>
    <p:sldId id="624" r:id="rId18"/>
    <p:sldId id="403" r:id="rId19"/>
    <p:sldId id="488" r:id="rId20"/>
    <p:sldId id="646" r:id="rId21"/>
    <p:sldId id="647" r:id="rId22"/>
    <p:sldId id="643" r:id="rId23"/>
    <p:sldId id="651" r:id="rId24"/>
    <p:sldId id="649" r:id="rId25"/>
    <p:sldId id="638" r:id="rId26"/>
    <p:sldId id="339" r:id="rId27"/>
    <p:sldId id="661" r:id="rId28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  <p15:guide id="3" orient="horz" pos="2209" userDrawn="1">
          <p15:clr>
            <a:srgbClr val="A4A3A4"/>
          </p15:clr>
        </p15:guide>
        <p15:guide id="4" pos="29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600"/>
    <a:srgbClr val="095644"/>
    <a:srgbClr val="01835B"/>
    <a:srgbClr val="F2B800"/>
    <a:srgbClr val="41453F"/>
    <a:srgbClr val="F6BB00"/>
    <a:srgbClr val="DCD430"/>
    <a:srgbClr val="03201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3349" autoAdjust="0"/>
  </p:normalViewPr>
  <p:slideViewPr>
    <p:cSldViewPr>
      <p:cViewPr varScale="1">
        <p:scale>
          <a:sx n="88" d="100"/>
          <a:sy n="88" d="100"/>
        </p:scale>
        <p:origin x="186" y="3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987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1926" y="60"/>
      </p:cViewPr>
      <p:guideLst>
        <p:guide orient="horz" pos="2928"/>
        <p:guide pos="2209"/>
        <p:guide orient="horz" pos="2209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3"/>
            <a:ext cx="4028440" cy="350520"/>
          </a:xfrm>
          <a:prstGeom prst="rect">
            <a:avLst/>
          </a:prstGeom>
        </p:spPr>
        <p:txBody>
          <a:bodyPr vert="horz" lIns="92708" tIns="46355" rIns="92708" bIns="46355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5" y="3"/>
            <a:ext cx="4028440" cy="350520"/>
          </a:xfrm>
          <a:prstGeom prst="rect">
            <a:avLst/>
          </a:prstGeom>
        </p:spPr>
        <p:txBody>
          <a:bodyPr vert="horz" lIns="92708" tIns="46355" rIns="92708" bIns="46355" rtlCol="0"/>
          <a:lstStyle>
            <a:lvl1pPr algn="r">
              <a:defRPr sz="1100"/>
            </a:lvl1pPr>
          </a:lstStyle>
          <a:p>
            <a:fld id="{EB0FAF1C-0BA9-4405-8E30-F1818B19AE44}" type="datetimeFigureOut">
              <a:rPr lang="en-US" smtClean="0"/>
              <a:t>5/21/2018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6658664"/>
            <a:ext cx="4028440" cy="350520"/>
          </a:xfrm>
          <a:prstGeom prst="rect">
            <a:avLst/>
          </a:prstGeom>
        </p:spPr>
        <p:txBody>
          <a:bodyPr vert="horz" lIns="92708" tIns="46355" rIns="92708" bIns="46355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5" y="6658664"/>
            <a:ext cx="4028440" cy="350520"/>
          </a:xfrm>
          <a:prstGeom prst="rect">
            <a:avLst/>
          </a:prstGeom>
        </p:spPr>
        <p:txBody>
          <a:bodyPr vert="horz" lIns="92708" tIns="46355" rIns="92708" bIns="46355" rtlCol="0" anchor="b"/>
          <a:lstStyle>
            <a:lvl1pPr algn="r">
              <a:defRPr sz="1100"/>
            </a:lvl1pPr>
          </a:lstStyle>
          <a:p>
            <a:fld id="{2C6DB0D9-7F31-4662-ACBE-F867B60E81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610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3"/>
            <a:ext cx="4028440" cy="350520"/>
          </a:xfrm>
          <a:prstGeom prst="rect">
            <a:avLst/>
          </a:prstGeom>
        </p:spPr>
        <p:txBody>
          <a:bodyPr vert="horz" lIns="92708" tIns="46355" rIns="92708" bIns="46355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5" y="3"/>
            <a:ext cx="4028440" cy="350520"/>
          </a:xfrm>
          <a:prstGeom prst="rect">
            <a:avLst/>
          </a:prstGeom>
        </p:spPr>
        <p:txBody>
          <a:bodyPr vert="horz" lIns="92708" tIns="46355" rIns="92708" bIns="46355" rtlCol="0"/>
          <a:lstStyle>
            <a:lvl1pPr algn="r">
              <a:defRPr sz="1100"/>
            </a:lvl1pPr>
          </a:lstStyle>
          <a:p>
            <a:fld id="{5934BCE8-0D61-4FC0-A023-63361A3159EE}" type="datetimeFigureOut">
              <a:rPr lang="en-US" smtClean="0"/>
              <a:t>5/21/2018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5463"/>
            <a:ext cx="4667250" cy="2625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08" tIns="46355" rIns="92708" bIns="4635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29940"/>
            <a:ext cx="7437120" cy="3154680"/>
          </a:xfrm>
          <a:prstGeom prst="rect">
            <a:avLst/>
          </a:prstGeom>
        </p:spPr>
        <p:txBody>
          <a:bodyPr vert="horz" lIns="92708" tIns="46355" rIns="92708" bIns="4635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" y="6658664"/>
            <a:ext cx="4028440" cy="350520"/>
          </a:xfrm>
          <a:prstGeom prst="rect">
            <a:avLst/>
          </a:prstGeom>
        </p:spPr>
        <p:txBody>
          <a:bodyPr vert="horz" lIns="92708" tIns="46355" rIns="92708" bIns="46355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5" y="6658664"/>
            <a:ext cx="4028440" cy="350520"/>
          </a:xfrm>
          <a:prstGeom prst="rect">
            <a:avLst/>
          </a:prstGeom>
        </p:spPr>
        <p:txBody>
          <a:bodyPr vert="horz" lIns="92708" tIns="46355" rIns="92708" bIns="46355" rtlCol="0" anchor="b"/>
          <a:lstStyle>
            <a:lvl1pPr algn="r">
              <a:defRPr sz="1100"/>
            </a:lvl1pPr>
          </a:lstStyle>
          <a:p>
            <a:fld id="{576C483F-4997-4600-AE8D-3454B23980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619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5463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483F-4997-4600-AE8D-3454B239800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06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5463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483F-4997-4600-AE8D-3454B239800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972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2613" y="398463"/>
            <a:ext cx="3548062" cy="1995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483F-4997-4600-AE8D-3454B239800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090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5463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483F-4997-4600-AE8D-3454B239800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372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3042D9-A6C5-4F69-A822-C782F5ECAB19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2125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Large Truck Permitting on NDACo Agenda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WDEA representatives will participate in a workshop on permitting oversize trucks at next week’s annual meeting of the ND Association of Counties.</a:t>
            </a:r>
          </a:p>
          <a:p>
            <a:r>
              <a:rPr lang="en-US" dirty="0" smtClean="0"/>
              <a:t>The </a:t>
            </a:r>
            <a:r>
              <a:rPr lang="en-US" dirty="0"/>
              <a:t>session will also feature an explanation of WDEA’s </a:t>
            </a:r>
            <a:r>
              <a:rPr lang="en-US" dirty="0" err="1"/>
              <a:t>LoadPass</a:t>
            </a:r>
            <a:r>
              <a:rPr lang="en-US" dirty="0"/>
              <a:t> Permits System for regulating the movement of oversize trucks on rural roads. WDEA Executive Director Geoff Simon will explain changes that are happening as a result of a new law enacted by the 2017 Legislature, including ways it enables the association to offer permitting to non-oil producing counties. Permit system operator Janet Sanford will explain benefits to counties if they join the system. And WDEA consultant Brent </a:t>
            </a:r>
            <a:r>
              <a:rPr lang="en-US" dirty="0" err="1"/>
              <a:t>Bogar</a:t>
            </a:r>
            <a:r>
              <a:rPr lang="en-US" dirty="0"/>
              <a:t> will explain enhancements that are being made to the </a:t>
            </a:r>
            <a:r>
              <a:rPr lang="en-US" dirty="0" err="1"/>
              <a:t>LoadPass</a:t>
            </a:r>
            <a:r>
              <a:rPr lang="en-US" dirty="0"/>
              <a:t> Permits system.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321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5463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483F-4997-4600-AE8D-3454B239800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17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5463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483F-4997-4600-AE8D-3454B239800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497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5463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483F-4997-4600-AE8D-3454B239800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803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5463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483F-4997-4600-AE8D-3454B239800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983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81513" y="411163"/>
            <a:ext cx="3649662" cy="2052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483F-4997-4600-AE8D-3454B239800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950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5463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483F-4997-4600-AE8D-3454B239800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681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5463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483F-4997-4600-AE8D-3454B239800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929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5463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483F-4997-4600-AE8D-3454B239800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237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5463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483F-4997-4600-AE8D-3454B239800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4803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5463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483F-4997-4600-AE8D-3454B239800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5905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5463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483F-4997-4600-AE8D-3454B239800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7521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5463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483F-4997-4600-AE8D-3454B239800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856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5463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483F-4997-4600-AE8D-3454B239800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620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5463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483F-4997-4600-AE8D-3454B239800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970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5463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483F-4997-4600-AE8D-3454B239800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074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5463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483F-4997-4600-AE8D-3454B239800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75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5463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483F-4997-4600-AE8D-3454B239800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851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5463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483F-4997-4600-AE8D-3454B239800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16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5463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483F-4997-4600-AE8D-3454B239800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91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73568" y="1371600"/>
            <a:ext cx="11815233" cy="1524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3600">
                <a:solidFill>
                  <a:srgbClr val="FFC000"/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en-US" sz="3600" dirty="0" smtClean="0">
                <a:solidFill>
                  <a:srgbClr val="FFC000"/>
                </a:solidFill>
                <a:latin typeface="Century Gothic" pitchFamily="34" charset="0"/>
              </a:rPr>
              <a:t>“Presentation Title”</a:t>
            </a:r>
            <a:endParaRPr lang="en-US" sz="3600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170688" y="2895600"/>
            <a:ext cx="1181404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Name of Conference</a:t>
            </a:r>
            <a:endParaRPr lang="en-US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203200" y="4114800"/>
            <a:ext cx="11785600" cy="1524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</a:rPr>
              <a:t>Tim Mayer</a:t>
            </a:r>
            <a:br>
              <a:rPr lang="en-US" b="1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Associate Research Fellow</a:t>
            </a:r>
            <a:b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Advanced Traffic Analysis Center</a:t>
            </a: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10363200" y="6477001"/>
            <a:ext cx="1625600" cy="276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r"/>
            <a:r>
              <a:rPr lang="en-US" sz="1200" dirty="0" smtClean="0">
                <a:solidFill>
                  <a:schemeClr val="bg1"/>
                </a:solidFill>
                <a:latin typeface="Century Gothic" pitchFamily="34" charset="0"/>
              </a:rPr>
              <a:t>01.16.13</a:t>
            </a:r>
            <a:endParaRPr lang="en-US" sz="1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-711200" y="-2743200"/>
            <a:ext cx="12090400" cy="3733800"/>
          </a:xfrm>
          <a:prstGeom prst="ellipse">
            <a:avLst/>
          </a:prstGeom>
          <a:noFill/>
          <a:ln w="5080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Oval 11"/>
          <p:cNvSpPr/>
          <p:nvPr userDrawn="1"/>
        </p:nvSpPr>
        <p:spPr>
          <a:xfrm>
            <a:off x="7010400" y="-2514600"/>
            <a:ext cx="6096000" cy="3228506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Oval 12"/>
          <p:cNvSpPr/>
          <p:nvPr userDrawn="1"/>
        </p:nvSpPr>
        <p:spPr>
          <a:xfrm>
            <a:off x="9589730" y="-895663"/>
            <a:ext cx="12762271" cy="2876863"/>
          </a:xfrm>
          <a:prstGeom prst="ellipse">
            <a:avLst/>
          </a:prstGeom>
          <a:noFill/>
          <a:ln w="38100">
            <a:solidFill>
              <a:schemeClr val="bg1"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Oval 2"/>
          <p:cNvSpPr/>
          <p:nvPr userDrawn="1"/>
        </p:nvSpPr>
        <p:spPr>
          <a:xfrm>
            <a:off x="390144" y="237744"/>
            <a:ext cx="219456" cy="164592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Oval 15"/>
          <p:cNvSpPr/>
          <p:nvPr userDrawn="1"/>
        </p:nvSpPr>
        <p:spPr>
          <a:xfrm>
            <a:off x="11074400" y="1371600"/>
            <a:ext cx="60960" cy="45720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>
            <a:off x="-5892800" y="6096000"/>
            <a:ext cx="17678400" cy="3733800"/>
          </a:xfrm>
          <a:prstGeom prst="ellipse">
            <a:avLst/>
          </a:prstGeom>
          <a:noFill/>
          <a:ln w="38100">
            <a:solidFill>
              <a:schemeClr val="bg1">
                <a:alpha val="1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0" name="Oval 19"/>
          <p:cNvSpPr/>
          <p:nvPr userDrawn="1"/>
        </p:nvSpPr>
        <p:spPr>
          <a:xfrm>
            <a:off x="-5892799" y="5867400"/>
            <a:ext cx="15076129" cy="3733800"/>
          </a:xfrm>
          <a:prstGeom prst="ellipse">
            <a:avLst/>
          </a:prstGeom>
          <a:noFill/>
          <a:ln w="69850">
            <a:solidFill>
              <a:schemeClr val="bg1">
                <a:alpha val="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1" name="Oval 20"/>
          <p:cNvSpPr/>
          <p:nvPr userDrawn="1"/>
        </p:nvSpPr>
        <p:spPr>
          <a:xfrm>
            <a:off x="6953504" y="6153912"/>
            <a:ext cx="158496" cy="118872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6268010"/>
            <a:ext cx="5001028" cy="43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2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-2032000" y="-3048000"/>
            <a:ext cx="13106400" cy="3733800"/>
          </a:xfrm>
          <a:prstGeom prst="ellipse">
            <a:avLst/>
          </a:prstGeom>
          <a:noFill/>
          <a:ln w="5080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Oval 12"/>
          <p:cNvSpPr/>
          <p:nvPr userDrawn="1"/>
        </p:nvSpPr>
        <p:spPr>
          <a:xfrm>
            <a:off x="7010400" y="-2923706"/>
            <a:ext cx="6096000" cy="3228506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Oval 13"/>
          <p:cNvSpPr/>
          <p:nvPr userDrawn="1"/>
        </p:nvSpPr>
        <p:spPr>
          <a:xfrm>
            <a:off x="9589730" y="-1733863"/>
            <a:ext cx="12762271" cy="2876863"/>
          </a:xfrm>
          <a:prstGeom prst="ellipse">
            <a:avLst/>
          </a:prstGeom>
          <a:noFill/>
          <a:ln w="38100">
            <a:solidFill>
              <a:schemeClr val="bg1"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Oval 14"/>
          <p:cNvSpPr/>
          <p:nvPr userDrawn="1"/>
        </p:nvSpPr>
        <p:spPr>
          <a:xfrm>
            <a:off x="406400" y="304800"/>
            <a:ext cx="146304" cy="109728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Oval 15"/>
          <p:cNvSpPr/>
          <p:nvPr userDrawn="1"/>
        </p:nvSpPr>
        <p:spPr>
          <a:xfrm>
            <a:off x="-9753600" y="6324600"/>
            <a:ext cx="17678400" cy="3733800"/>
          </a:xfrm>
          <a:prstGeom prst="ellipse">
            <a:avLst/>
          </a:prstGeom>
          <a:noFill/>
          <a:ln w="38100">
            <a:solidFill>
              <a:schemeClr val="bg1">
                <a:alpha val="1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>
            <a:off x="-9753599" y="6096000"/>
            <a:ext cx="15076129" cy="3733800"/>
          </a:xfrm>
          <a:prstGeom prst="ellipse">
            <a:avLst/>
          </a:prstGeom>
          <a:noFill/>
          <a:ln w="69850">
            <a:solidFill>
              <a:schemeClr val="bg1">
                <a:alpha val="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>
            <a:off x="3230880" y="6419088"/>
            <a:ext cx="121920" cy="91440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11200" y="762000"/>
            <a:ext cx="10668000" cy="525780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600200"/>
            <a:ext cx="10160000" cy="4267199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entury Gothic" pitchFamily="34" charset="0"/>
              </a:defRPr>
            </a:lvl1pPr>
            <a:lvl2pPr>
              <a:defRPr>
                <a:latin typeface="Century Gothic" pitchFamily="34" charset="0"/>
              </a:defRPr>
            </a:lvl2pPr>
            <a:lvl3pPr>
              <a:defRPr>
                <a:latin typeface="Century Gothic" pitchFamily="34" charset="0"/>
              </a:defRPr>
            </a:lvl3pPr>
            <a:lvl4pPr>
              <a:defRPr>
                <a:latin typeface="Century Gothic" pitchFamily="34" charset="0"/>
              </a:defRPr>
            </a:lvl4pPr>
            <a:lvl5pPr>
              <a:defRPr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30400" y="6356351"/>
            <a:ext cx="1117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pg. </a:t>
            </a:r>
            <a:fld id="{60E12C51-2950-4D64-8E57-62173D6259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1219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01.16.03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6477000"/>
            <a:ext cx="3048000" cy="266700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10160000" cy="5032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37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-2032000" y="-3048000"/>
            <a:ext cx="13106400" cy="3733800"/>
          </a:xfrm>
          <a:prstGeom prst="ellipse">
            <a:avLst/>
          </a:prstGeom>
          <a:noFill/>
          <a:ln w="5080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Oval 12"/>
          <p:cNvSpPr/>
          <p:nvPr userDrawn="1"/>
        </p:nvSpPr>
        <p:spPr>
          <a:xfrm>
            <a:off x="7010400" y="-2923706"/>
            <a:ext cx="6096000" cy="3228506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Oval 13"/>
          <p:cNvSpPr/>
          <p:nvPr userDrawn="1"/>
        </p:nvSpPr>
        <p:spPr>
          <a:xfrm>
            <a:off x="9589730" y="-1733863"/>
            <a:ext cx="12762271" cy="2876863"/>
          </a:xfrm>
          <a:prstGeom prst="ellipse">
            <a:avLst/>
          </a:prstGeom>
          <a:noFill/>
          <a:ln w="38100">
            <a:solidFill>
              <a:schemeClr val="bg1"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Oval 14"/>
          <p:cNvSpPr/>
          <p:nvPr userDrawn="1"/>
        </p:nvSpPr>
        <p:spPr>
          <a:xfrm>
            <a:off x="406400" y="304800"/>
            <a:ext cx="146304" cy="109728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>
            <a:off x="-9753600" y="6324600"/>
            <a:ext cx="17678400" cy="3733800"/>
          </a:xfrm>
          <a:prstGeom prst="ellipse">
            <a:avLst/>
          </a:prstGeom>
          <a:noFill/>
          <a:ln w="38100">
            <a:solidFill>
              <a:schemeClr val="bg1">
                <a:alpha val="1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>
            <a:off x="-9753599" y="6096000"/>
            <a:ext cx="15076129" cy="3733800"/>
          </a:xfrm>
          <a:prstGeom prst="ellipse">
            <a:avLst/>
          </a:prstGeom>
          <a:noFill/>
          <a:ln w="69850">
            <a:solidFill>
              <a:schemeClr val="bg1">
                <a:alpha val="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Oval 18"/>
          <p:cNvSpPr/>
          <p:nvPr userDrawn="1"/>
        </p:nvSpPr>
        <p:spPr>
          <a:xfrm>
            <a:off x="3230880" y="6419088"/>
            <a:ext cx="121920" cy="91440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06400" y="194400"/>
            <a:ext cx="11379200" cy="605400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94400"/>
            <a:ext cx="11379200" cy="872400"/>
          </a:xfrm>
          <a:prstGeom prst="rect">
            <a:avLst/>
          </a:prstGeom>
          <a:solidFill>
            <a:srgbClr val="095644"/>
          </a:solidFill>
          <a:ln>
            <a:noFill/>
          </a:ln>
          <a:effectLst/>
        </p:spPr>
        <p:txBody>
          <a:bodyPr anchor="ctr" anchorCtr="0">
            <a:noAutofit/>
          </a:bodyPr>
          <a:lstStyle>
            <a:lvl1pPr>
              <a:defRPr sz="3600">
                <a:solidFill>
                  <a:srgbClr val="FFC00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50292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1219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01.16.03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30400" y="6356351"/>
            <a:ext cx="1117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pg. </a:t>
            </a:r>
            <a:fld id="{60E12C51-2950-4D64-8E57-62173D6259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6477000"/>
            <a:ext cx="30480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5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-2032000" y="-3048000"/>
            <a:ext cx="13106400" cy="3733800"/>
          </a:xfrm>
          <a:prstGeom prst="ellipse">
            <a:avLst/>
          </a:prstGeom>
          <a:noFill/>
          <a:ln w="5080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Oval 12"/>
          <p:cNvSpPr/>
          <p:nvPr userDrawn="1"/>
        </p:nvSpPr>
        <p:spPr>
          <a:xfrm>
            <a:off x="7010400" y="-2923706"/>
            <a:ext cx="6096000" cy="3228506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Oval 13"/>
          <p:cNvSpPr/>
          <p:nvPr userDrawn="1"/>
        </p:nvSpPr>
        <p:spPr>
          <a:xfrm>
            <a:off x="9589730" y="-1733863"/>
            <a:ext cx="12762271" cy="2876863"/>
          </a:xfrm>
          <a:prstGeom prst="ellipse">
            <a:avLst/>
          </a:prstGeom>
          <a:noFill/>
          <a:ln w="38100">
            <a:solidFill>
              <a:schemeClr val="bg1"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Oval 14"/>
          <p:cNvSpPr/>
          <p:nvPr userDrawn="1"/>
        </p:nvSpPr>
        <p:spPr>
          <a:xfrm>
            <a:off x="406400" y="304800"/>
            <a:ext cx="146304" cy="109728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Oval 15"/>
          <p:cNvSpPr/>
          <p:nvPr userDrawn="1"/>
        </p:nvSpPr>
        <p:spPr>
          <a:xfrm>
            <a:off x="-9753600" y="6324600"/>
            <a:ext cx="17678400" cy="3733800"/>
          </a:xfrm>
          <a:prstGeom prst="ellipse">
            <a:avLst/>
          </a:prstGeom>
          <a:noFill/>
          <a:ln w="38100">
            <a:solidFill>
              <a:schemeClr val="bg1">
                <a:alpha val="1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>
            <a:off x="-9753599" y="6096000"/>
            <a:ext cx="15076129" cy="3733800"/>
          </a:xfrm>
          <a:prstGeom prst="ellipse">
            <a:avLst/>
          </a:prstGeom>
          <a:noFill/>
          <a:ln w="69850">
            <a:solidFill>
              <a:schemeClr val="bg1">
                <a:alpha val="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>
            <a:off x="3230880" y="6419088"/>
            <a:ext cx="121920" cy="91440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11200" y="762000"/>
            <a:ext cx="10668000" cy="525780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00126"/>
            <a:ext cx="10261600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 cap="all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265664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30400" y="6356351"/>
            <a:ext cx="1117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pg. </a:t>
            </a:r>
            <a:fld id="{60E12C51-2950-4D64-8E57-62173D6259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1219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01.16.03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6477000"/>
            <a:ext cx="30480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1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-2032000" y="-3048000"/>
            <a:ext cx="13106400" cy="3733800"/>
          </a:xfrm>
          <a:prstGeom prst="ellipse">
            <a:avLst/>
          </a:prstGeom>
          <a:noFill/>
          <a:ln w="5080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Oval 13"/>
          <p:cNvSpPr/>
          <p:nvPr userDrawn="1"/>
        </p:nvSpPr>
        <p:spPr>
          <a:xfrm>
            <a:off x="7010400" y="-2923706"/>
            <a:ext cx="6096000" cy="3228506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Oval 14"/>
          <p:cNvSpPr/>
          <p:nvPr userDrawn="1"/>
        </p:nvSpPr>
        <p:spPr>
          <a:xfrm>
            <a:off x="9589730" y="-1733863"/>
            <a:ext cx="12762271" cy="2876863"/>
          </a:xfrm>
          <a:prstGeom prst="ellipse">
            <a:avLst/>
          </a:prstGeom>
          <a:noFill/>
          <a:ln w="38100">
            <a:solidFill>
              <a:schemeClr val="bg1"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Oval 15"/>
          <p:cNvSpPr/>
          <p:nvPr userDrawn="1"/>
        </p:nvSpPr>
        <p:spPr>
          <a:xfrm>
            <a:off x="406400" y="304800"/>
            <a:ext cx="146304" cy="109728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>
            <a:off x="-9753600" y="6324600"/>
            <a:ext cx="17678400" cy="3733800"/>
          </a:xfrm>
          <a:prstGeom prst="ellipse">
            <a:avLst/>
          </a:prstGeom>
          <a:noFill/>
          <a:ln w="38100">
            <a:solidFill>
              <a:schemeClr val="bg1">
                <a:alpha val="1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>
            <a:off x="-9753599" y="6096000"/>
            <a:ext cx="15076129" cy="3733800"/>
          </a:xfrm>
          <a:prstGeom prst="ellipse">
            <a:avLst/>
          </a:prstGeom>
          <a:noFill/>
          <a:ln w="69850">
            <a:solidFill>
              <a:schemeClr val="bg1">
                <a:alpha val="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Oval 18"/>
          <p:cNvSpPr/>
          <p:nvPr userDrawn="1"/>
        </p:nvSpPr>
        <p:spPr>
          <a:xfrm>
            <a:off x="3230880" y="6419088"/>
            <a:ext cx="121920" cy="91440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03200" y="152400"/>
            <a:ext cx="11785600" cy="617220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066800"/>
            <a:ext cx="5588000" cy="518160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entury Gothic" pitchFamily="34" charset="0"/>
              </a:defRPr>
            </a:lvl1pPr>
            <a:lvl2pPr>
              <a:defRPr sz="20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66800"/>
            <a:ext cx="5588000" cy="518160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entury Gothic" pitchFamily="34" charset="0"/>
              </a:defRPr>
            </a:lvl1pPr>
            <a:lvl2pPr>
              <a:defRPr sz="20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30400" y="6356351"/>
            <a:ext cx="1117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pg. </a:t>
            </a:r>
            <a:fld id="{60E12C51-2950-4D64-8E57-62173D6259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1219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01.16.03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6477000"/>
            <a:ext cx="3048000" cy="266700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203200" y="152400"/>
            <a:ext cx="11785600" cy="838200"/>
          </a:xfrm>
          <a:prstGeom prst="rect">
            <a:avLst/>
          </a:prstGeom>
          <a:solidFill>
            <a:srgbClr val="41453F"/>
          </a:solidFill>
        </p:spPr>
        <p:txBody>
          <a:bodyPr anchor="ctr" anchorCtr="0">
            <a:noAutofit/>
          </a:bodyPr>
          <a:lstStyle>
            <a:lvl1pPr>
              <a:defRPr sz="3200">
                <a:solidFill>
                  <a:srgbClr val="FFC000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88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 userDrawn="1"/>
        </p:nvSpPr>
        <p:spPr>
          <a:xfrm>
            <a:off x="-2032000" y="-3048000"/>
            <a:ext cx="13106400" cy="3733800"/>
          </a:xfrm>
          <a:prstGeom prst="ellipse">
            <a:avLst/>
          </a:prstGeom>
          <a:noFill/>
          <a:ln w="5080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Oval 15"/>
          <p:cNvSpPr/>
          <p:nvPr userDrawn="1"/>
        </p:nvSpPr>
        <p:spPr>
          <a:xfrm>
            <a:off x="7010400" y="-2923706"/>
            <a:ext cx="6096000" cy="3228506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>
            <a:off x="9589730" y="-1733863"/>
            <a:ext cx="12762271" cy="2876863"/>
          </a:xfrm>
          <a:prstGeom prst="ellipse">
            <a:avLst/>
          </a:prstGeom>
          <a:noFill/>
          <a:ln w="38100">
            <a:solidFill>
              <a:schemeClr val="bg1"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>
            <a:off x="406400" y="304800"/>
            <a:ext cx="146304" cy="109728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Oval 18"/>
          <p:cNvSpPr/>
          <p:nvPr userDrawn="1"/>
        </p:nvSpPr>
        <p:spPr>
          <a:xfrm>
            <a:off x="-9753600" y="6324600"/>
            <a:ext cx="17678400" cy="3733800"/>
          </a:xfrm>
          <a:prstGeom prst="ellipse">
            <a:avLst/>
          </a:prstGeom>
          <a:noFill/>
          <a:ln w="38100">
            <a:solidFill>
              <a:schemeClr val="bg1">
                <a:alpha val="1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0" name="Oval 19"/>
          <p:cNvSpPr/>
          <p:nvPr userDrawn="1"/>
        </p:nvSpPr>
        <p:spPr>
          <a:xfrm>
            <a:off x="-9753599" y="6096000"/>
            <a:ext cx="15076129" cy="3733800"/>
          </a:xfrm>
          <a:prstGeom prst="ellipse">
            <a:avLst/>
          </a:prstGeom>
          <a:noFill/>
          <a:ln w="69850">
            <a:solidFill>
              <a:schemeClr val="bg1">
                <a:alpha val="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1" name="Oval 20"/>
          <p:cNvSpPr/>
          <p:nvPr userDrawn="1"/>
        </p:nvSpPr>
        <p:spPr>
          <a:xfrm>
            <a:off x="3230880" y="6419088"/>
            <a:ext cx="121920" cy="91440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11200" y="762000"/>
            <a:ext cx="10668000" cy="525780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35114"/>
            <a:ext cx="5082117" cy="5984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Century Gothic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283" y="2174876"/>
            <a:ext cx="5082117" cy="36925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entury Gothic" pitchFamily="34" charset="0"/>
              </a:defRPr>
            </a:lvl1pPr>
            <a:lvl2pPr>
              <a:defRPr sz="1600">
                <a:latin typeface="Century Gothic" pitchFamily="34" charset="0"/>
              </a:defRPr>
            </a:lvl2pPr>
            <a:lvl3pPr>
              <a:defRPr sz="1600">
                <a:latin typeface="Century Gothic" pitchFamily="34" charset="0"/>
              </a:defRPr>
            </a:lvl3pPr>
            <a:lvl4pPr>
              <a:defRPr sz="1600">
                <a:latin typeface="Century Gothic" pitchFamily="34" charset="0"/>
              </a:defRPr>
            </a:lvl4pPr>
            <a:lvl5pPr>
              <a:defRPr sz="1600">
                <a:latin typeface="Century Gothic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2" y="1524002"/>
            <a:ext cx="5079999" cy="6095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Century Gothic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768" y="2174876"/>
            <a:ext cx="5084233" cy="36925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entury Gothic" pitchFamily="34" charset="0"/>
              </a:defRPr>
            </a:lvl1pPr>
            <a:lvl2pPr>
              <a:defRPr sz="1600">
                <a:latin typeface="Century Gothic" pitchFamily="34" charset="0"/>
              </a:defRPr>
            </a:lvl2pPr>
            <a:lvl3pPr>
              <a:defRPr sz="1600">
                <a:latin typeface="Century Gothic" pitchFamily="34" charset="0"/>
              </a:defRPr>
            </a:lvl3pPr>
            <a:lvl4pPr>
              <a:defRPr sz="1600">
                <a:latin typeface="Century Gothic" pitchFamily="34" charset="0"/>
              </a:defRPr>
            </a:lvl4pPr>
            <a:lvl5pPr>
              <a:defRPr sz="1600">
                <a:latin typeface="Century Gothic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30400" y="6356351"/>
            <a:ext cx="1117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pg. </a:t>
            </a:r>
            <a:fld id="{60E12C51-2950-4D64-8E57-62173D6259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1219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01.16.03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6477000"/>
            <a:ext cx="3048000" cy="266700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10261600" cy="5032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4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-2032000" y="-3048000"/>
            <a:ext cx="13106400" cy="3733800"/>
          </a:xfrm>
          <a:prstGeom prst="ellipse">
            <a:avLst/>
          </a:prstGeom>
          <a:noFill/>
          <a:ln w="5080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Oval 11"/>
          <p:cNvSpPr/>
          <p:nvPr userDrawn="1"/>
        </p:nvSpPr>
        <p:spPr>
          <a:xfrm>
            <a:off x="7010400" y="-2923706"/>
            <a:ext cx="6096000" cy="3228506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Oval 12"/>
          <p:cNvSpPr/>
          <p:nvPr userDrawn="1"/>
        </p:nvSpPr>
        <p:spPr>
          <a:xfrm>
            <a:off x="9589730" y="-1733863"/>
            <a:ext cx="12762271" cy="2876863"/>
          </a:xfrm>
          <a:prstGeom prst="ellipse">
            <a:avLst/>
          </a:prstGeom>
          <a:noFill/>
          <a:ln w="38100">
            <a:solidFill>
              <a:schemeClr val="bg1"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Oval 13"/>
          <p:cNvSpPr/>
          <p:nvPr userDrawn="1"/>
        </p:nvSpPr>
        <p:spPr>
          <a:xfrm>
            <a:off x="406400" y="304800"/>
            <a:ext cx="146304" cy="109728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Oval 14"/>
          <p:cNvSpPr/>
          <p:nvPr userDrawn="1"/>
        </p:nvSpPr>
        <p:spPr>
          <a:xfrm>
            <a:off x="-9753600" y="6324600"/>
            <a:ext cx="17678400" cy="3733800"/>
          </a:xfrm>
          <a:prstGeom prst="ellipse">
            <a:avLst/>
          </a:prstGeom>
          <a:noFill/>
          <a:ln w="38100">
            <a:solidFill>
              <a:schemeClr val="bg1">
                <a:alpha val="1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Oval 15"/>
          <p:cNvSpPr/>
          <p:nvPr userDrawn="1"/>
        </p:nvSpPr>
        <p:spPr>
          <a:xfrm>
            <a:off x="-9753599" y="6096000"/>
            <a:ext cx="15076129" cy="3733800"/>
          </a:xfrm>
          <a:prstGeom prst="ellipse">
            <a:avLst/>
          </a:prstGeom>
          <a:noFill/>
          <a:ln w="69850">
            <a:solidFill>
              <a:schemeClr val="bg1">
                <a:alpha val="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>
            <a:off x="3230880" y="6419088"/>
            <a:ext cx="121920" cy="91440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06400" y="228600"/>
            <a:ext cx="11480800" cy="601980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30400" y="6356351"/>
            <a:ext cx="1117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pg. </a:t>
            </a:r>
            <a:fld id="{60E12C51-2950-4D64-8E57-62173D6259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1219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01.16.03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6477000"/>
            <a:ext cx="3048000" cy="2667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11480800" cy="838200"/>
          </a:xfrm>
          <a:prstGeom prst="rect">
            <a:avLst/>
          </a:prstGeom>
          <a:solidFill>
            <a:srgbClr val="095644"/>
          </a:solidFill>
        </p:spPr>
        <p:txBody>
          <a:bodyPr anchor="ctr" anchorCtr="0">
            <a:noAutofit/>
          </a:bodyPr>
          <a:lstStyle>
            <a:lvl1pPr>
              <a:defRPr sz="32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6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-2032000" y="-3048000"/>
            <a:ext cx="13106400" cy="3733800"/>
          </a:xfrm>
          <a:prstGeom prst="ellipse">
            <a:avLst/>
          </a:prstGeom>
          <a:noFill/>
          <a:ln w="5080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Oval 10"/>
          <p:cNvSpPr/>
          <p:nvPr userDrawn="1"/>
        </p:nvSpPr>
        <p:spPr>
          <a:xfrm>
            <a:off x="7010400" y="-2923706"/>
            <a:ext cx="6096000" cy="3228506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Oval 11"/>
          <p:cNvSpPr/>
          <p:nvPr userDrawn="1"/>
        </p:nvSpPr>
        <p:spPr>
          <a:xfrm>
            <a:off x="9589730" y="-1733863"/>
            <a:ext cx="12762271" cy="2876863"/>
          </a:xfrm>
          <a:prstGeom prst="ellipse">
            <a:avLst/>
          </a:prstGeom>
          <a:noFill/>
          <a:ln w="38100">
            <a:solidFill>
              <a:schemeClr val="bg1"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Oval 12"/>
          <p:cNvSpPr/>
          <p:nvPr userDrawn="1"/>
        </p:nvSpPr>
        <p:spPr>
          <a:xfrm>
            <a:off x="406400" y="304800"/>
            <a:ext cx="146304" cy="109728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Oval 13"/>
          <p:cNvSpPr/>
          <p:nvPr userDrawn="1"/>
        </p:nvSpPr>
        <p:spPr>
          <a:xfrm>
            <a:off x="-9753600" y="6324600"/>
            <a:ext cx="17678400" cy="3733800"/>
          </a:xfrm>
          <a:prstGeom prst="ellipse">
            <a:avLst/>
          </a:prstGeom>
          <a:noFill/>
          <a:ln w="38100">
            <a:solidFill>
              <a:schemeClr val="bg1">
                <a:alpha val="1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Oval 14"/>
          <p:cNvSpPr/>
          <p:nvPr userDrawn="1"/>
        </p:nvSpPr>
        <p:spPr>
          <a:xfrm>
            <a:off x="-9753599" y="6096000"/>
            <a:ext cx="15076129" cy="3733800"/>
          </a:xfrm>
          <a:prstGeom prst="ellipse">
            <a:avLst/>
          </a:prstGeom>
          <a:noFill/>
          <a:ln w="69850">
            <a:solidFill>
              <a:schemeClr val="bg1">
                <a:alpha val="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Oval 15"/>
          <p:cNvSpPr/>
          <p:nvPr userDrawn="1"/>
        </p:nvSpPr>
        <p:spPr>
          <a:xfrm>
            <a:off x="3230880" y="6419088"/>
            <a:ext cx="121920" cy="91440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11200" y="762000"/>
            <a:ext cx="10668000" cy="525780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30400" y="6356351"/>
            <a:ext cx="1117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pg. </a:t>
            </a:r>
            <a:fld id="{60E12C51-2950-4D64-8E57-62173D6259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1219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01.16.03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6477000"/>
            <a:ext cx="30480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-2032000" y="-3048000"/>
            <a:ext cx="13106400" cy="3733800"/>
          </a:xfrm>
          <a:prstGeom prst="ellipse">
            <a:avLst/>
          </a:prstGeom>
          <a:noFill/>
          <a:ln w="5080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Oval 13"/>
          <p:cNvSpPr/>
          <p:nvPr userDrawn="1"/>
        </p:nvSpPr>
        <p:spPr>
          <a:xfrm>
            <a:off x="7010400" y="-2923706"/>
            <a:ext cx="6096000" cy="3228506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Oval 14"/>
          <p:cNvSpPr/>
          <p:nvPr userDrawn="1"/>
        </p:nvSpPr>
        <p:spPr>
          <a:xfrm>
            <a:off x="9589730" y="-1733863"/>
            <a:ext cx="12762271" cy="2876863"/>
          </a:xfrm>
          <a:prstGeom prst="ellipse">
            <a:avLst/>
          </a:prstGeom>
          <a:noFill/>
          <a:ln w="38100">
            <a:solidFill>
              <a:schemeClr val="bg1"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Oval 15"/>
          <p:cNvSpPr/>
          <p:nvPr userDrawn="1"/>
        </p:nvSpPr>
        <p:spPr>
          <a:xfrm>
            <a:off x="406400" y="304800"/>
            <a:ext cx="146304" cy="109728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>
            <a:off x="-9753600" y="6324600"/>
            <a:ext cx="17678400" cy="3733800"/>
          </a:xfrm>
          <a:prstGeom prst="ellipse">
            <a:avLst/>
          </a:prstGeom>
          <a:noFill/>
          <a:ln w="38100">
            <a:solidFill>
              <a:schemeClr val="bg1">
                <a:alpha val="1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>
            <a:off x="-9753599" y="6096000"/>
            <a:ext cx="15076129" cy="3733800"/>
          </a:xfrm>
          <a:prstGeom prst="ellipse">
            <a:avLst/>
          </a:prstGeom>
          <a:noFill/>
          <a:ln w="69850">
            <a:solidFill>
              <a:schemeClr val="bg1">
                <a:alpha val="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Oval 18"/>
          <p:cNvSpPr/>
          <p:nvPr userDrawn="1"/>
        </p:nvSpPr>
        <p:spPr>
          <a:xfrm>
            <a:off x="3230880" y="6419088"/>
            <a:ext cx="121920" cy="91440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711200" y="762000"/>
            <a:ext cx="10668000" cy="525780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914400"/>
            <a:ext cx="3706284" cy="533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800" b="1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5200" y="914402"/>
            <a:ext cx="6400800" cy="4800599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1524001"/>
            <a:ext cx="3807884" cy="426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30400" y="6356351"/>
            <a:ext cx="1117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pg. </a:t>
            </a:r>
            <a:fld id="{60E12C51-2950-4D64-8E57-62173D6259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1219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01.16.03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6477000"/>
            <a:ext cx="30480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5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-2032000" y="-3048000"/>
            <a:ext cx="13106400" cy="3733800"/>
          </a:xfrm>
          <a:prstGeom prst="ellipse">
            <a:avLst/>
          </a:prstGeom>
          <a:noFill/>
          <a:ln w="5080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Oval 13"/>
          <p:cNvSpPr/>
          <p:nvPr userDrawn="1"/>
        </p:nvSpPr>
        <p:spPr>
          <a:xfrm>
            <a:off x="7010400" y="-2923706"/>
            <a:ext cx="6096000" cy="3228506"/>
          </a:xfrm>
          <a:prstGeom prst="ellipse">
            <a:avLst/>
          </a:prstGeom>
          <a:noFill/>
          <a:ln w="5397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Oval 14"/>
          <p:cNvSpPr/>
          <p:nvPr userDrawn="1"/>
        </p:nvSpPr>
        <p:spPr>
          <a:xfrm>
            <a:off x="9589730" y="-1733863"/>
            <a:ext cx="12762271" cy="2876863"/>
          </a:xfrm>
          <a:prstGeom prst="ellipse">
            <a:avLst/>
          </a:prstGeom>
          <a:noFill/>
          <a:ln w="38100">
            <a:solidFill>
              <a:schemeClr val="bg1"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Oval 15"/>
          <p:cNvSpPr/>
          <p:nvPr userDrawn="1"/>
        </p:nvSpPr>
        <p:spPr>
          <a:xfrm>
            <a:off x="406400" y="304800"/>
            <a:ext cx="146304" cy="109728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>
            <a:off x="-9753600" y="6324600"/>
            <a:ext cx="17678400" cy="3733800"/>
          </a:xfrm>
          <a:prstGeom prst="ellipse">
            <a:avLst/>
          </a:prstGeom>
          <a:noFill/>
          <a:ln w="38100">
            <a:solidFill>
              <a:schemeClr val="bg1">
                <a:alpha val="1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>
            <a:off x="-9753599" y="6096000"/>
            <a:ext cx="15076129" cy="3733800"/>
          </a:xfrm>
          <a:prstGeom prst="ellipse">
            <a:avLst/>
          </a:prstGeom>
          <a:noFill/>
          <a:ln w="69850">
            <a:solidFill>
              <a:schemeClr val="bg1">
                <a:alpha val="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Oval 18"/>
          <p:cNvSpPr/>
          <p:nvPr userDrawn="1"/>
        </p:nvSpPr>
        <p:spPr>
          <a:xfrm>
            <a:off x="3230880" y="6419088"/>
            <a:ext cx="121920" cy="91440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711200" y="762000"/>
            <a:ext cx="10668000" cy="525780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914401"/>
            <a:ext cx="8432800" cy="3810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entury Gothic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632" y="5367338"/>
            <a:ext cx="7315200" cy="500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30400" y="6356351"/>
            <a:ext cx="1117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pg. </a:t>
            </a:r>
            <a:fld id="{60E12C51-2950-4D64-8E57-62173D6259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1219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01.16.03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6477000"/>
            <a:ext cx="30480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8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3201B"/>
            </a:gs>
            <a:gs pos="50000">
              <a:srgbClr val="095644"/>
            </a:gs>
            <a:gs pos="100000">
              <a:srgbClr val="09564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91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188678" y="-533400"/>
            <a:ext cx="9596148" cy="2563488"/>
          </a:xfrm>
        </p:spPr>
        <p:txBody>
          <a:bodyPr>
            <a:normAutofit/>
          </a:bodyPr>
          <a:lstStyle/>
          <a:p>
            <a:pPr algn="l"/>
            <a:r>
              <a:rPr lang="en-US" sz="5200" dirty="0" smtClean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Central Region Meeting</a:t>
            </a:r>
          </a:p>
          <a:p>
            <a:pPr algn="l"/>
            <a:r>
              <a:rPr lang="en-US" sz="2800" dirty="0" smtClean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Estes Park, Colorado – May 22-23, 2018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209800" y="3962400"/>
            <a:ext cx="8153400" cy="18288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F6B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Dakota’s </a:t>
            </a:r>
          </a:p>
          <a:p>
            <a:pPr algn="l"/>
            <a:r>
              <a:rPr lang="en-US" sz="4000" dirty="0" smtClean="0">
                <a:solidFill>
                  <a:srgbClr val="F6B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LTAP Team </a:t>
            </a:r>
          </a:p>
          <a:p>
            <a:pPr algn="l"/>
            <a:endParaRPr lang="en-US" sz="4000" dirty="0" smtClean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0" y="2286000"/>
            <a:ext cx="4705350" cy="284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3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3124200"/>
            <a:ext cx="8153400" cy="18288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endParaRPr lang="en-US" sz="1800" dirty="0" smtClean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7620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0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008187" y="3124200"/>
            <a:ext cx="8153400" cy="1828800"/>
          </a:xfrm>
        </p:spPr>
        <p:txBody>
          <a:bodyPr>
            <a:noAutofit/>
          </a:bodyPr>
          <a:lstStyle/>
          <a:p>
            <a:pPr algn="l"/>
            <a:endParaRPr lang="en-US" sz="1800" dirty="0" smtClean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-32334"/>
            <a:ext cx="5867400" cy="689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3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-81554" y="-53425"/>
            <a:ext cx="11815233" cy="1524000"/>
          </a:xfrm>
        </p:spPr>
        <p:txBody>
          <a:bodyPr>
            <a:normAutofit/>
          </a:bodyPr>
          <a:lstStyle/>
          <a:p>
            <a:r>
              <a:rPr lang="en-US" dirty="0" smtClean="0"/>
              <a:t>2018 – “</a:t>
            </a:r>
            <a:r>
              <a:rPr lang="en-US" i="1" dirty="0" smtClean="0"/>
              <a:t>Innovation - </a:t>
            </a:r>
          </a:p>
          <a:p>
            <a:r>
              <a:rPr lang="en-US" i="1" dirty="0" smtClean="0"/>
              <a:t>  The Key To Pavement Preservation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574" y="1532792"/>
            <a:ext cx="7100277" cy="532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4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6" y="914400"/>
            <a:ext cx="6477000" cy="48577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008187" y="3124200"/>
            <a:ext cx="8153400" cy="1828800"/>
          </a:xfrm>
        </p:spPr>
        <p:txBody>
          <a:bodyPr>
            <a:noAutofit/>
          </a:bodyPr>
          <a:lstStyle/>
          <a:p>
            <a:pPr algn="l"/>
            <a:endParaRPr lang="en-US" sz="1800" dirty="0" smtClean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406"/>
            <a:ext cx="5379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9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49126" y="318040"/>
            <a:ext cx="11815233" cy="152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dirty="0" smtClean="0"/>
              <a:t>Road Ready Research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171451" y="2895600"/>
            <a:ext cx="11813116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4339" name="Text Placeholder 3"/>
          <p:cNvSpPr>
            <a:spLocks noGrp="1"/>
          </p:cNvSpPr>
          <p:nvPr>
            <p:ph type="body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4340" name="Text Placeholder 4"/>
          <p:cNvSpPr>
            <a:spLocks noGrp="1"/>
          </p:cNvSpPr>
          <p:nvPr>
            <p:ph type="body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3" y="6273801"/>
            <a:ext cx="4165600" cy="664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21" y="3023141"/>
            <a:ext cx="3088647" cy="32877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4181"/>
            <a:ext cx="12192000" cy="64096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91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52" y="1250951"/>
            <a:ext cx="10160000" cy="4127500"/>
          </a:xfrm>
          <a:prstGeom prst="rect">
            <a:avLst/>
          </a:prstGeom>
        </p:spPr>
      </p:pic>
      <p:sp>
        <p:nvSpPr>
          <p:cNvPr id="13314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589546" y="952500"/>
            <a:ext cx="11815233" cy="152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en-US" altLang="en-US" dirty="0" smtClean="0"/>
          </a:p>
        </p:txBody>
      </p:sp>
      <p:sp>
        <p:nvSpPr>
          <p:cNvPr id="13315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171451" y="2895600"/>
            <a:ext cx="11813116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en-US" altLang="en-US" dirty="0" smtClean="0"/>
          </a:p>
        </p:txBody>
      </p:sp>
      <p:sp>
        <p:nvSpPr>
          <p:cNvPr id="13316" name="Text Placeholder 3"/>
          <p:cNvSpPr>
            <a:spLocks noGrp="1"/>
          </p:cNvSpPr>
          <p:nvPr>
            <p:ph type="body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en-US" altLang="en-US" dirty="0" smtClean="0"/>
          </a:p>
        </p:txBody>
      </p:sp>
      <p:sp>
        <p:nvSpPr>
          <p:cNvPr id="13317" name="Text Placeholder 4"/>
          <p:cNvSpPr>
            <a:spLocks noGrp="1"/>
          </p:cNvSpPr>
          <p:nvPr>
            <p:ph type="body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7" name="Text Placeholder 1"/>
          <p:cNvSpPr txBox="1">
            <a:spLocks/>
          </p:cNvSpPr>
          <p:nvPr/>
        </p:nvSpPr>
        <p:spPr bwMode="auto">
          <a:xfrm>
            <a:off x="376769" y="-354753"/>
            <a:ext cx="1181523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b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rgbClr val="FFC000"/>
                </a:solidFill>
                <a:latin typeface="Century Gothic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4800"/>
              <a:t>Truck Overweight Permit System</a:t>
            </a:r>
            <a:endParaRPr lang="en-US" altLang="en-US" sz="4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7" y="3959862"/>
            <a:ext cx="4683967" cy="28689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782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12" y="163830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315200" cy="747597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008187" y="3124200"/>
            <a:ext cx="8153400" cy="1828800"/>
          </a:xfrm>
        </p:spPr>
        <p:txBody>
          <a:bodyPr>
            <a:noAutofit/>
          </a:bodyPr>
          <a:lstStyle/>
          <a:p>
            <a:pPr algn="l"/>
            <a:endParaRPr lang="en-US" sz="1800" dirty="0" smtClean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7924800" y="-495300"/>
            <a:ext cx="2438400" cy="2057400"/>
          </a:xfrm>
        </p:spPr>
        <p:txBody>
          <a:bodyPr>
            <a:normAutofit/>
          </a:bodyPr>
          <a:lstStyle/>
          <a:p>
            <a:pPr algn="l"/>
            <a:r>
              <a:rPr lang="en-US" sz="5800" dirty="0" smtClean="0">
                <a:latin typeface="Arial" panose="020B0604020202020204" pitchFamily="34" charset="0"/>
                <a:cs typeface="Arial" panose="020B0604020202020204" pitchFamily="34" charset="0"/>
              </a:rPr>
              <a:t>TLN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48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080793" y="62753"/>
            <a:ext cx="2989263" cy="1371600"/>
          </a:xfrm>
        </p:spPr>
        <p:txBody>
          <a:bodyPr>
            <a:normAutofit/>
          </a:bodyPr>
          <a:lstStyle/>
          <a:p>
            <a:pPr algn="l"/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590800" y="4267200"/>
            <a:ext cx="8153400" cy="1828800"/>
          </a:xfrm>
        </p:spPr>
        <p:txBody>
          <a:bodyPr>
            <a:noAutofit/>
          </a:bodyPr>
          <a:lstStyle/>
          <a:p>
            <a:pPr algn="l"/>
            <a:endParaRPr lang="en-US" sz="1800" dirty="0" smtClean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696" y="2076450"/>
            <a:ext cx="4381500" cy="4781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0" y="0"/>
            <a:ext cx="3860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" y="35859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3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008188" y="705492"/>
            <a:ext cx="8861425" cy="2057400"/>
          </a:xfrm>
        </p:spPr>
        <p:txBody>
          <a:bodyPr>
            <a:normAutofit/>
          </a:bodyPr>
          <a:lstStyle/>
          <a:p>
            <a:pPr algn="l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008187" y="3124200"/>
            <a:ext cx="8153400" cy="1828800"/>
          </a:xfrm>
        </p:spPr>
        <p:txBody>
          <a:bodyPr>
            <a:noAutofit/>
          </a:bodyPr>
          <a:lstStyle/>
          <a:p>
            <a:pPr algn="l"/>
            <a:endParaRPr lang="en-US" sz="1800" dirty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62" y="-51645"/>
            <a:ext cx="9991725" cy="6909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449" y="-51645"/>
            <a:ext cx="3590924" cy="269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9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008188" y="705492"/>
            <a:ext cx="8861425" cy="2057400"/>
          </a:xfrm>
        </p:spPr>
        <p:txBody>
          <a:bodyPr>
            <a:normAutofit/>
          </a:bodyPr>
          <a:lstStyle/>
          <a:p>
            <a:pPr algn="l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008187" y="3124200"/>
            <a:ext cx="8153400" cy="1828800"/>
          </a:xfrm>
        </p:spPr>
        <p:txBody>
          <a:bodyPr>
            <a:noAutofit/>
          </a:bodyPr>
          <a:lstStyle/>
          <a:p>
            <a:pPr algn="l"/>
            <a:endParaRPr lang="en-US" sz="1800" dirty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photo of multiple well pa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40" y="-30480"/>
            <a:ext cx="10053372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08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008187" y="1524000"/>
            <a:ext cx="8861425" cy="4191000"/>
          </a:xfrm>
        </p:spPr>
        <p:txBody>
          <a:bodyPr>
            <a:normAutofit/>
          </a:bodyPr>
          <a:lstStyle/>
          <a:p>
            <a:pPr algn="l"/>
            <a:r>
              <a:rPr lang="en-US" sz="5800" dirty="0" smtClean="0">
                <a:latin typeface="Arial" panose="020B0604020202020204" pitchFamily="34" charset="0"/>
                <a:cs typeface="Arial" panose="020B0604020202020204" pitchFamily="34" charset="0"/>
              </a:rPr>
              <a:t>NDLTAP Update……</a:t>
            </a:r>
            <a:endParaRPr lang="en-US" sz="5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Success Stories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What’s New?</a:t>
            </a:r>
          </a:p>
          <a:p>
            <a:pPr algn="l"/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  <a:p>
            <a:pPr algn="l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68716" y="6324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North Dakota Local Technical Assistance Program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28600" y="1143000"/>
            <a:ext cx="11815233" cy="1524000"/>
          </a:xfrm>
        </p:spPr>
        <p:txBody>
          <a:bodyPr>
            <a:normAutofit fontScale="70000" lnSpcReduction="20000"/>
          </a:bodyPr>
          <a:lstStyle/>
          <a:p>
            <a:r>
              <a:rPr lang="en-US" sz="9600" dirty="0" smtClean="0"/>
              <a:t>GRIT</a:t>
            </a:r>
            <a:r>
              <a:rPr lang="en-US" sz="5400" dirty="0" smtClean="0"/>
              <a:t> </a:t>
            </a:r>
            <a:endParaRPr lang="en-US" sz="5400" dirty="0" smtClean="0"/>
          </a:p>
          <a:p>
            <a:r>
              <a:rPr lang="en-US" sz="5400" dirty="0" smtClean="0"/>
              <a:t>Geographic Roadway Inventory Tool</a:t>
            </a:r>
            <a:endParaRPr lang="en-US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2825416" y="3124200"/>
            <a:ext cx="7086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Google map base – free and open to all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Linear referencing – one map system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Simple output – green is good and red is bad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Live data – available to all – public transparency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Asset layers – asphalt, gravel, culverts….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Linked layers – bridge, ….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Asset Management planning – tools to select projects for the future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6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pg. </a:t>
            </a:r>
            <a:fld id="{60E12C51-2950-4D64-8E57-62173D62596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10929"/>
            <a:ext cx="9144000" cy="5636143"/>
          </a:xfrm>
          <a:prstGeom prst="rect">
            <a:avLst/>
          </a:prstGeom>
        </p:spPr>
      </p:pic>
      <p:sp>
        <p:nvSpPr>
          <p:cNvPr id="5" name="Wave 4"/>
          <p:cNvSpPr/>
          <p:nvPr/>
        </p:nvSpPr>
        <p:spPr>
          <a:xfrm>
            <a:off x="2009775" y="1001222"/>
            <a:ext cx="3437208" cy="2424615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FF"/>
                </a:solidFill>
                <a:latin typeface="Calibri"/>
              </a:rPr>
              <a:t>Web map viewer available to all for reviewing and analysis</a:t>
            </a:r>
            <a:endParaRPr lang="en-US" sz="240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098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008188" y="705492"/>
            <a:ext cx="8861425" cy="2057400"/>
          </a:xfrm>
        </p:spPr>
        <p:txBody>
          <a:bodyPr>
            <a:normAutofit/>
          </a:bodyPr>
          <a:lstStyle/>
          <a:p>
            <a:pPr algn="l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008187" y="3124200"/>
            <a:ext cx="8153400" cy="1828800"/>
          </a:xfrm>
        </p:spPr>
        <p:txBody>
          <a:bodyPr>
            <a:noAutofit/>
          </a:bodyPr>
          <a:lstStyle/>
          <a:p>
            <a:pPr algn="l"/>
            <a:endParaRPr lang="en-US" sz="1800" dirty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05" y="152400"/>
            <a:ext cx="9754108" cy="649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6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5616" y="3124200"/>
            <a:ext cx="3352800" cy="1828800"/>
          </a:xfrm>
        </p:spPr>
        <p:txBody>
          <a:bodyPr>
            <a:noAutofit/>
          </a:bodyPr>
          <a:lstStyle/>
          <a:p>
            <a:endParaRPr lang="en-US" sz="1800" dirty="0" smtClean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Certificates of Distinction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3400" y="2514600"/>
            <a:ext cx="2722032" cy="1524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Level 1</a:t>
            </a:r>
          </a:p>
          <a:p>
            <a:r>
              <a:rPr lang="en-US" dirty="0" smtClean="0"/>
              <a:t>Level 2</a:t>
            </a:r>
          </a:p>
          <a:p>
            <a:r>
              <a:rPr lang="en-US" dirty="0" smtClean="0"/>
              <a:t>Level 3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-76200"/>
            <a:ext cx="8694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9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008187" y="3124200"/>
            <a:ext cx="8153400" cy="1828800"/>
          </a:xfrm>
        </p:spPr>
        <p:txBody>
          <a:bodyPr>
            <a:noAutofit/>
          </a:bodyPr>
          <a:lstStyle/>
          <a:p>
            <a:pPr algn="l"/>
            <a:endParaRPr lang="en-US" sz="1800" dirty="0" smtClean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-152400" y="-762000"/>
            <a:ext cx="11815233" cy="1524000"/>
          </a:xfrm>
        </p:spPr>
        <p:txBody>
          <a:bodyPr/>
          <a:lstStyle/>
          <a:p>
            <a:r>
              <a:rPr lang="en-US" dirty="0" smtClean="0"/>
              <a:t>NDLTAP Supports Montana Matt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90600"/>
            <a:ext cx="7959852" cy="530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4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008187" y="3124200"/>
            <a:ext cx="8153400" cy="18288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>
                <a:solidFill>
                  <a:srgbClr val="F6B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 typical map North Dakota has a defined boundary.</a:t>
            </a:r>
          </a:p>
          <a:p>
            <a:pPr algn="l"/>
            <a:endParaRPr lang="en-US" sz="1800" dirty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00" dirty="0" smtClean="0">
                <a:solidFill>
                  <a:srgbClr val="F6B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Dakota’s mountain removal project was completed a few years back.  With it went North Dakota LTAP’s boundaries.</a:t>
            </a:r>
          </a:p>
          <a:p>
            <a:pPr algn="l"/>
            <a:endParaRPr lang="en-US" sz="1800" dirty="0" smtClean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No Boundaries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5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576706" y="990600"/>
            <a:ext cx="8861425" cy="5105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Thank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You!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Sandy Baisch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NDLTAP Expert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701-328-9855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Sandy.baisch@ndsu.edu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105400"/>
            <a:ext cx="4016375" cy="253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7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008187" y="3124200"/>
            <a:ext cx="8153400" cy="1828800"/>
          </a:xfrm>
        </p:spPr>
        <p:txBody>
          <a:bodyPr>
            <a:noAutofit/>
          </a:bodyPr>
          <a:lstStyle/>
          <a:p>
            <a:pPr algn="l"/>
            <a:endParaRPr lang="en-US" sz="1800" dirty="0" smtClean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448800" y="685800"/>
            <a:ext cx="2540001" cy="4876800"/>
          </a:xfrm>
        </p:spPr>
        <p:txBody>
          <a:bodyPr/>
          <a:lstStyle/>
          <a:p>
            <a:r>
              <a:rPr lang="en-US" dirty="0" smtClean="0"/>
              <a:t>Never, ever regret something that made you smile!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0"/>
            <a:ext cx="913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1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-901945" y="197275"/>
            <a:ext cx="11815233" cy="152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b="1" dirty="0" smtClean="0"/>
              <a:t>NDLTAP </a:t>
            </a:r>
          </a:p>
          <a:p>
            <a:pPr eaLnBrk="1" hangingPunct="1"/>
            <a:r>
              <a:rPr lang="en-US" altLang="en-US" b="1" dirty="0" smtClean="0"/>
              <a:t>TEAM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171451" y="2895600"/>
            <a:ext cx="11813116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en-US" altLang="en-US" dirty="0" smtClean="0"/>
          </a:p>
        </p:txBody>
      </p:sp>
      <p:sp>
        <p:nvSpPr>
          <p:cNvPr id="13317" name="Text Placeholder 4"/>
          <p:cNvSpPr>
            <a:spLocks noGrp="1"/>
          </p:cNvSpPr>
          <p:nvPr>
            <p:ph type="body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764" y="400135"/>
            <a:ext cx="2235357" cy="3017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56" y="3580365"/>
            <a:ext cx="2438557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602" y="1676142"/>
            <a:ext cx="2304143" cy="32077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70" y="3404567"/>
            <a:ext cx="2343151" cy="3371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399" y="145392"/>
            <a:ext cx="2275168" cy="3071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19" y="152142"/>
            <a:ext cx="2286000" cy="304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02" y="3728418"/>
            <a:ext cx="2287430" cy="304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21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008187" y="1524000"/>
            <a:ext cx="8861425" cy="2057400"/>
          </a:xfrm>
        </p:spPr>
        <p:txBody>
          <a:bodyPr>
            <a:normAutofit/>
          </a:bodyPr>
          <a:lstStyle/>
          <a:p>
            <a:pPr algn="l"/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590800" y="4267200"/>
            <a:ext cx="8153400" cy="1828800"/>
          </a:xfrm>
        </p:spPr>
        <p:txBody>
          <a:bodyPr>
            <a:noAutofit/>
          </a:bodyPr>
          <a:lstStyle/>
          <a:p>
            <a:pPr algn="l"/>
            <a:endParaRPr lang="en-US" sz="1800" dirty="0" smtClean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15035"/>
            <a:ext cx="11510772" cy="332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4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008187" y="3124200"/>
            <a:ext cx="8153400" cy="1828800"/>
          </a:xfrm>
        </p:spPr>
        <p:txBody>
          <a:bodyPr>
            <a:noAutofit/>
          </a:bodyPr>
          <a:lstStyle/>
          <a:p>
            <a:pPr algn="l"/>
            <a:endParaRPr lang="en-US" sz="1800" dirty="0" smtClean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735" y="-1604"/>
            <a:ext cx="530057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18" y="1606428"/>
            <a:ext cx="6953218" cy="391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6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008187" y="1524000"/>
            <a:ext cx="8861425" cy="2057400"/>
          </a:xfrm>
        </p:spPr>
        <p:txBody>
          <a:bodyPr>
            <a:normAutofit/>
          </a:bodyPr>
          <a:lstStyle/>
          <a:p>
            <a:pPr algn="l"/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590800" y="4267200"/>
            <a:ext cx="8153400" cy="1828800"/>
          </a:xfrm>
        </p:spPr>
        <p:txBody>
          <a:bodyPr>
            <a:noAutofit/>
          </a:bodyPr>
          <a:lstStyle/>
          <a:p>
            <a:pPr algn="l"/>
            <a:endParaRPr lang="en-US" sz="1800" dirty="0" smtClean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008187" y="3124200"/>
            <a:ext cx="8153400" cy="1828800"/>
          </a:xfrm>
        </p:spPr>
        <p:txBody>
          <a:bodyPr>
            <a:noAutofit/>
          </a:bodyPr>
          <a:lstStyle/>
          <a:p>
            <a:pPr algn="l"/>
            <a:endParaRPr lang="en-US" sz="1800" dirty="0" smtClean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9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008187" y="3124200"/>
            <a:ext cx="8153400" cy="1828800"/>
          </a:xfrm>
        </p:spPr>
        <p:txBody>
          <a:bodyPr>
            <a:noAutofit/>
          </a:bodyPr>
          <a:lstStyle/>
          <a:p>
            <a:pPr algn="l"/>
            <a:endParaRPr lang="en-US" sz="1800" dirty="0" smtClean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533427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184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0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008187" y="3124200"/>
            <a:ext cx="8153400" cy="1828800"/>
          </a:xfrm>
        </p:spPr>
        <p:txBody>
          <a:bodyPr>
            <a:noAutofit/>
          </a:bodyPr>
          <a:lstStyle/>
          <a:p>
            <a:pPr algn="l"/>
            <a:endParaRPr lang="en-US" sz="1800" dirty="0" smtClean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F6B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3" y="-533400"/>
            <a:ext cx="11607801" cy="870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1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resentation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5303</TotalTime>
  <Words>229</Words>
  <Application>Microsoft Office PowerPoint</Application>
  <PresentationFormat>Widescreen</PresentationFormat>
  <Paragraphs>77</Paragraphs>
  <Slides>27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MS PGothic</vt:lpstr>
      <vt:lpstr>Arial</vt:lpstr>
      <vt:lpstr>Calibri</vt:lpstr>
      <vt:lpstr>Cambria</vt:lpstr>
      <vt:lpstr>Century Gothic</vt:lpstr>
      <vt:lpstr>Times New Roman</vt:lpstr>
      <vt:lpstr>Presentation1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Nichols</dc:creator>
  <cp:lastModifiedBy>Baisch, Sandra</cp:lastModifiedBy>
  <cp:revision>361</cp:revision>
  <cp:lastPrinted>2018-05-18T17:15:07Z</cp:lastPrinted>
  <dcterms:created xsi:type="dcterms:W3CDTF">2013-01-23T20:51:56Z</dcterms:created>
  <dcterms:modified xsi:type="dcterms:W3CDTF">2018-05-21T14:04:04Z</dcterms:modified>
</cp:coreProperties>
</file>