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handoutMasterIdLst>
    <p:handoutMasterId r:id="rId47"/>
  </p:handoutMasterIdLst>
  <p:sldIdLst>
    <p:sldId id="319" r:id="rId3"/>
    <p:sldId id="355" r:id="rId4"/>
    <p:sldId id="368" r:id="rId5"/>
    <p:sldId id="361" r:id="rId6"/>
    <p:sldId id="362" r:id="rId7"/>
    <p:sldId id="363" r:id="rId8"/>
    <p:sldId id="364" r:id="rId9"/>
    <p:sldId id="366" r:id="rId10"/>
    <p:sldId id="357" r:id="rId11"/>
    <p:sldId id="356" r:id="rId12"/>
    <p:sldId id="358" r:id="rId13"/>
    <p:sldId id="345" r:id="rId14"/>
    <p:sldId id="370" r:id="rId15"/>
    <p:sldId id="371" r:id="rId16"/>
    <p:sldId id="367" r:id="rId17"/>
    <p:sldId id="344" r:id="rId18"/>
    <p:sldId id="353" r:id="rId19"/>
    <p:sldId id="351" r:id="rId20"/>
    <p:sldId id="372" r:id="rId21"/>
    <p:sldId id="359" r:id="rId22"/>
    <p:sldId id="324" r:id="rId23"/>
    <p:sldId id="373" r:id="rId24"/>
    <p:sldId id="323" r:id="rId25"/>
    <p:sldId id="374" r:id="rId26"/>
    <p:sldId id="326" r:id="rId27"/>
    <p:sldId id="327" r:id="rId28"/>
    <p:sldId id="375" r:id="rId29"/>
    <p:sldId id="376" r:id="rId30"/>
    <p:sldId id="334" r:id="rId31"/>
    <p:sldId id="329" r:id="rId32"/>
    <p:sldId id="343" r:id="rId33"/>
    <p:sldId id="333" r:id="rId34"/>
    <p:sldId id="342" r:id="rId35"/>
    <p:sldId id="332" r:id="rId36"/>
    <p:sldId id="335" r:id="rId37"/>
    <p:sldId id="336" r:id="rId38"/>
    <p:sldId id="337" r:id="rId39"/>
    <p:sldId id="338" r:id="rId40"/>
    <p:sldId id="341" r:id="rId41"/>
    <p:sldId id="339" r:id="rId42"/>
    <p:sldId id="340" r:id="rId43"/>
    <p:sldId id="330" r:id="rId44"/>
    <p:sldId id="331" r:id="rId45"/>
    <p:sldId id="31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00"/>
    <a:srgbClr val="000066"/>
    <a:srgbClr val="333333"/>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3"/>
  </p:normalViewPr>
  <p:slideViewPr>
    <p:cSldViewPr>
      <p:cViewPr varScale="1">
        <p:scale>
          <a:sx n="65" d="100"/>
          <a:sy n="65" d="100"/>
        </p:scale>
        <p:origin x="145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F9B1380-C655-494D-91C7-F2ACEF1BDDE3}" type="datetimeFigureOut">
              <a:rPr lang="en-US" smtClean="0"/>
              <a:t>5/21/2018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A167536-0AA1-4089-B653-EFA68221C335}" type="slidenum">
              <a:rPr lang="en-US" smtClean="0"/>
              <a:t>‹#›</a:t>
            </a:fld>
            <a:endParaRPr lang="en-US"/>
          </a:p>
        </p:txBody>
      </p:sp>
    </p:spTree>
    <p:extLst>
      <p:ext uri="{BB962C8B-B14F-4D97-AF65-F5344CB8AC3E}">
        <p14:creationId xmlns:p14="http://schemas.microsoft.com/office/powerpoint/2010/main" val="39462035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A6474140-BC2F-494C-B033-A4279C8FDE81}" type="datetimeFigureOut">
              <a:rPr lang="en-US" smtClean="0"/>
              <a:t>5/21/2018</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CE8394D-F765-4574-AC99-947789F979EE}"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A6474140-BC2F-494C-B033-A4279C8FDE81}" type="datetimeFigureOut">
              <a:rPr lang="en-US" smtClean="0"/>
              <a:t>5/21/2018</a:t>
            </a:fld>
            <a:endParaRPr lang="en-US"/>
          </a:p>
        </p:txBody>
      </p:sp>
      <p:sp>
        <p:nvSpPr>
          <p:cNvPr id="14" name="Slide Number Placeholder 13"/>
          <p:cNvSpPr>
            <a:spLocks noGrp="1"/>
          </p:cNvSpPr>
          <p:nvPr>
            <p:ph type="sldNum" sz="quarter" idx="11"/>
          </p:nvPr>
        </p:nvSpPr>
        <p:spPr/>
        <p:txBody>
          <a:bodyPr/>
          <a:lstStyle/>
          <a:p>
            <a:fld id="{0CE8394D-F765-4574-AC99-947789F979E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A6474140-BC2F-494C-B033-A4279C8FDE81}" type="datetimeFigureOut">
              <a:rPr lang="en-US" smtClean="0"/>
              <a:t>5/21/2018</a:t>
            </a:fld>
            <a:endParaRPr lang="en-US"/>
          </a:p>
        </p:txBody>
      </p:sp>
      <p:sp>
        <p:nvSpPr>
          <p:cNvPr id="14" name="Slide Number Placeholder 13"/>
          <p:cNvSpPr>
            <a:spLocks noGrp="1"/>
          </p:cNvSpPr>
          <p:nvPr>
            <p:ph type="sldNum" sz="quarter" idx="11"/>
          </p:nvPr>
        </p:nvSpPr>
        <p:spPr/>
        <p:txBody>
          <a:bodyPr/>
          <a:lstStyle/>
          <a:p>
            <a:fld id="{0CE8394D-F765-4574-AC99-947789F979E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2843B3F-866C-48CA-9BC4-888464A89E23}" type="slidenum">
              <a:rPr lang="en-US" altLang="en-US"/>
              <a:pPr/>
              <a:t>‹#›</a:t>
            </a:fld>
            <a:endParaRPr lang="en-US" altLang="en-US" dirty="0"/>
          </a:p>
        </p:txBody>
      </p:sp>
    </p:spTree>
    <p:extLst>
      <p:ext uri="{BB962C8B-B14F-4D97-AF65-F5344CB8AC3E}">
        <p14:creationId xmlns:p14="http://schemas.microsoft.com/office/powerpoint/2010/main" val="765434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6F18390B-EA9A-49ED-B3BC-D018C1D9AAAE}" type="slidenum">
              <a:rPr lang="en-US" altLang="en-US"/>
              <a:pPr/>
              <a:t>‹#›</a:t>
            </a:fld>
            <a:endParaRPr lang="en-US" altLang="en-US" dirty="0"/>
          </a:p>
        </p:txBody>
      </p:sp>
    </p:spTree>
    <p:extLst>
      <p:ext uri="{BB962C8B-B14F-4D97-AF65-F5344CB8AC3E}">
        <p14:creationId xmlns:p14="http://schemas.microsoft.com/office/powerpoint/2010/main" val="254607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CBD8110-1924-4721-8B7E-5747D9659D50}" type="slidenum">
              <a:rPr lang="en-US" altLang="en-US"/>
              <a:pPr/>
              <a:t>‹#›</a:t>
            </a:fld>
            <a:endParaRPr lang="en-US" altLang="en-US" dirty="0"/>
          </a:p>
        </p:txBody>
      </p:sp>
    </p:spTree>
    <p:extLst>
      <p:ext uri="{BB962C8B-B14F-4D97-AF65-F5344CB8AC3E}">
        <p14:creationId xmlns:p14="http://schemas.microsoft.com/office/powerpoint/2010/main" val="1430707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65FC642-2CC2-4B57-B145-7ED9490C0F52}" type="slidenum">
              <a:rPr lang="en-US" altLang="en-US"/>
              <a:pPr/>
              <a:t>‹#›</a:t>
            </a:fld>
            <a:endParaRPr lang="en-US" altLang="en-US" dirty="0"/>
          </a:p>
        </p:txBody>
      </p:sp>
    </p:spTree>
    <p:extLst>
      <p:ext uri="{BB962C8B-B14F-4D97-AF65-F5344CB8AC3E}">
        <p14:creationId xmlns:p14="http://schemas.microsoft.com/office/powerpoint/2010/main" val="68292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8ED9611D-9AE6-4A44-9304-87530A662BC7}" type="slidenum">
              <a:rPr lang="en-US" altLang="en-US"/>
              <a:pPr/>
              <a:t>‹#›</a:t>
            </a:fld>
            <a:endParaRPr lang="en-US" altLang="en-US" dirty="0"/>
          </a:p>
        </p:txBody>
      </p:sp>
    </p:spTree>
    <p:extLst>
      <p:ext uri="{BB962C8B-B14F-4D97-AF65-F5344CB8AC3E}">
        <p14:creationId xmlns:p14="http://schemas.microsoft.com/office/powerpoint/2010/main" val="2988750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97F277A-5538-4345-B9EC-5C1CCD539FBB}" type="slidenum">
              <a:rPr lang="en-US" altLang="en-US"/>
              <a:pPr/>
              <a:t>‹#›</a:t>
            </a:fld>
            <a:endParaRPr lang="en-US" altLang="en-US" dirty="0"/>
          </a:p>
        </p:txBody>
      </p:sp>
    </p:spTree>
    <p:extLst>
      <p:ext uri="{BB962C8B-B14F-4D97-AF65-F5344CB8AC3E}">
        <p14:creationId xmlns:p14="http://schemas.microsoft.com/office/powerpoint/2010/main" val="168091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1EF21D34-97C2-48EC-AA2C-84CAA0B60439}" type="slidenum">
              <a:rPr lang="en-US" altLang="en-US"/>
              <a:pPr/>
              <a:t>‹#›</a:t>
            </a:fld>
            <a:endParaRPr lang="en-US" altLang="en-US" dirty="0"/>
          </a:p>
        </p:txBody>
      </p:sp>
    </p:spTree>
    <p:extLst>
      <p:ext uri="{BB962C8B-B14F-4D97-AF65-F5344CB8AC3E}">
        <p14:creationId xmlns:p14="http://schemas.microsoft.com/office/powerpoint/2010/main" val="231345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3A96809-94FD-4DF2-A71F-26A8A73A8B7D}" type="slidenum">
              <a:rPr lang="en-US" altLang="en-US"/>
              <a:pPr/>
              <a:t>‹#›</a:t>
            </a:fld>
            <a:endParaRPr lang="en-US" altLang="en-US" dirty="0"/>
          </a:p>
        </p:txBody>
      </p:sp>
    </p:spTree>
    <p:extLst>
      <p:ext uri="{BB962C8B-B14F-4D97-AF65-F5344CB8AC3E}">
        <p14:creationId xmlns:p14="http://schemas.microsoft.com/office/powerpoint/2010/main" val="344760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A6474140-BC2F-494C-B033-A4279C8FDE81}" type="datetimeFigureOut">
              <a:rPr lang="en-US" smtClean="0"/>
              <a:t>5/21/2018</a:t>
            </a:fld>
            <a:endParaRPr lang="en-US"/>
          </a:p>
        </p:txBody>
      </p:sp>
      <p:sp>
        <p:nvSpPr>
          <p:cNvPr id="11" name="Slide Number Placeholder 10"/>
          <p:cNvSpPr>
            <a:spLocks noGrp="1"/>
          </p:cNvSpPr>
          <p:nvPr>
            <p:ph type="sldNum" sz="quarter" idx="11"/>
          </p:nvPr>
        </p:nvSpPr>
        <p:spPr/>
        <p:txBody>
          <a:bodyPr/>
          <a:lstStyle/>
          <a:p>
            <a:fld id="{0CE8394D-F765-4574-AC99-947789F979EE}"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A23AE74-48CE-4047-B232-F856D8E8E418}" type="slidenum">
              <a:rPr lang="en-US" altLang="en-US"/>
              <a:pPr/>
              <a:t>‹#›</a:t>
            </a:fld>
            <a:endParaRPr lang="en-US" altLang="en-US" dirty="0"/>
          </a:p>
        </p:txBody>
      </p:sp>
    </p:spTree>
    <p:extLst>
      <p:ext uri="{BB962C8B-B14F-4D97-AF65-F5344CB8AC3E}">
        <p14:creationId xmlns:p14="http://schemas.microsoft.com/office/powerpoint/2010/main" val="2279925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0091D8-F489-44AB-951C-B852D0C896FA}" type="slidenum">
              <a:rPr lang="en-US" altLang="en-US"/>
              <a:pPr/>
              <a:t>‹#›</a:t>
            </a:fld>
            <a:endParaRPr lang="en-US" altLang="en-US" dirty="0"/>
          </a:p>
        </p:txBody>
      </p:sp>
    </p:spTree>
    <p:extLst>
      <p:ext uri="{BB962C8B-B14F-4D97-AF65-F5344CB8AC3E}">
        <p14:creationId xmlns:p14="http://schemas.microsoft.com/office/powerpoint/2010/main" val="1574018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A14BBDA-F928-4CF2-A09D-0595E8F582BD}" type="slidenum">
              <a:rPr lang="en-US" altLang="en-US"/>
              <a:pPr/>
              <a:t>‹#›</a:t>
            </a:fld>
            <a:endParaRPr lang="en-US" altLang="en-US" dirty="0"/>
          </a:p>
        </p:txBody>
      </p:sp>
    </p:spTree>
    <p:extLst>
      <p:ext uri="{BB962C8B-B14F-4D97-AF65-F5344CB8AC3E}">
        <p14:creationId xmlns:p14="http://schemas.microsoft.com/office/powerpoint/2010/main" val="3142582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21C4051C-00B1-4E56-8BE8-F634BE073937}" type="slidenum">
              <a:rPr lang="en-US" altLang="en-US"/>
              <a:pPr/>
              <a:t>‹#›</a:t>
            </a:fld>
            <a:endParaRPr lang="en-US" altLang="en-US" dirty="0"/>
          </a:p>
        </p:txBody>
      </p:sp>
    </p:spTree>
    <p:extLst>
      <p:ext uri="{BB962C8B-B14F-4D97-AF65-F5344CB8AC3E}">
        <p14:creationId xmlns:p14="http://schemas.microsoft.com/office/powerpoint/2010/main" val="79614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6474140-BC2F-494C-B033-A4279C8FDE81}" type="datetimeFigureOut">
              <a:rPr lang="en-US" smtClean="0"/>
              <a:t>5/21/2018</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0CE8394D-F765-4574-AC99-947789F979EE}"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A6474140-BC2F-494C-B033-A4279C8FDE81}" type="datetimeFigureOut">
              <a:rPr lang="en-US" smtClean="0"/>
              <a:t>5/21/2018</a:t>
            </a:fld>
            <a:endParaRPr lang="en-US"/>
          </a:p>
        </p:txBody>
      </p:sp>
      <p:sp>
        <p:nvSpPr>
          <p:cNvPr id="13" name="Slide Number Placeholder 12"/>
          <p:cNvSpPr>
            <a:spLocks noGrp="1"/>
          </p:cNvSpPr>
          <p:nvPr>
            <p:ph type="sldNum" sz="quarter" idx="11"/>
          </p:nvPr>
        </p:nvSpPr>
        <p:spPr/>
        <p:txBody>
          <a:bodyPr/>
          <a:lstStyle/>
          <a:p>
            <a:fld id="{0CE8394D-F765-4574-AC99-947789F979EE}"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A6474140-BC2F-494C-B033-A4279C8FDE81}" type="datetimeFigureOut">
              <a:rPr lang="en-US" smtClean="0"/>
              <a:t>5/21/2018</a:t>
            </a:fld>
            <a:endParaRPr lang="en-US"/>
          </a:p>
        </p:txBody>
      </p:sp>
      <p:sp>
        <p:nvSpPr>
          <p:cNvPr id="14" name="Slide Number Placeholder 13"/>
          <p:cNvSpPr>
            <a:spLocks noGrp="1"/>
          </p:cNvSpPr>
          <p:nvPr>
            <p:ph type="sldNum" sz="quarter" idx="11"/>
          </p:nvPr>
        </p:nvSpPr>
        <p:spPr/>
        <p:txBody>
          <a:bodyPr/>
          <a:lstStyle/>
          <a:p>
            <a:fld id="{0CE8394D-F765-4574-AC99-947789F979EE}"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A6474140-BC2F-494C-B033-A4279C8FDE81}" type="datetimeFigureOut">
              <a:rPr lang="en-US" smtClean="0"/>
              <a:t>5/21/2018</a:t>
            </a:fld>
            <a:endParaRPr lang="en-US"/>
          </a:p>
        </p:txBody>
      </p:sp>
      <p:sp>
        <p:nvSpPr>
          <p:cNvPr id="10" name="Slide Number Placeholder 9"/>
          <p:cNvSpPr>
            <a:spLocks noGrp="1"/>
          </p:cNvSpPr>
          <p:nvPr>
            <p:ph type="sldNum" sz="quarter" idx="11"/>
          </p:nvPr>
        </p:nvSpPr>
        <p:spPr/>
        <p:txBody>
          <a:bodyPr/>
          <a:lstStyle/>
          <a:p>
            <a:fld id="{0CE8394D-F765-4574-AC99-947789F979EE}"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6474140-BC2F-494C-B033-A4279C8FDE81}" type="datetimeFigureOut">
              <a:rPr lang="en-US" smtClean="0"/>
              <a:t>5/21/2018</a:t>
            </a:fld>
            <a:endParaRPr lang="en-US"/>
          </a:p>
        </p:txBody>
      </p:sp>
      <p:sp>
        <p:nvSpPr>
          <p:cNvPr id="9" name="Slide Number Placeholder 8"/>
          <p:cNvSpPr>
            <a:spLocks noGrp="1"/>
          </p:cNvSpPr>
          <p:nvPr>
            <p:ph type="sldNum" sz="quarter" idx="11"/>
          </p:nvPr>
        </p:nvSpPr>
        <p:spPr/>
        <p:txBody>
          <a:bodyPr/>
          <a:lstStyle/>
          <a:p>
            <a:fld id="{0CE8394D-F765-4574-AC99-947789F979E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A6474140-BC2F-494C-B033-A4279C8FDE81}" type="datetimeFigureOut">
              <a:rPr lang="en-US" smtClean="0"/>
              <a:t>5/21/2018</a:t>
            </a:fld>
            <a:endParaRPr lang="en-US"/>
          </a:p>
        </p:txBody>
      </p:sp>
      <p:sp>
        <p:nvSpPr>
          <p:cNvPr id="16" name="Slide Number Placeholder 15"/>
          <p:cNvSpPr>
            <a:spLocks noGrp="1"/>
          </p:cNvSpPr>
          <p:nvPr>
            <p:ph type="sldNum" sz="quarter" idx="11"/>
          </p:nvPr>
        </p:nvSpPr>
        <p:spPr/>
        <p:txBody>
          <a:bodyPr/>
          <a:lstStyle/>
          <a:p>
            <a:fld id="{0CE8394D-F765-4574-AC99-947789F979E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A6474140-BC2F-494C-B033-A4279C8FDE81}" type="datetimeFigureOut">
              <a:rPr lang="en-US" smtClean="0"/>
              <a:t>5/21/2018</a:t>
            </a:fld>
            <a:endParaRPr lang="en-US"/>
          </a:p>
        </p:txBody>
      </p:sp>
      <p:sp>
        <p:nvSpPr>
          <p:cNvPr id="17" name="Slide Number Placeholder 16"/>
          <p:cNvSpPr>
            <a:spLocks noGrp="1"/>
          </p:cNvSpPr>
          <p:nvPr>
            <p:ph type="sldNum" sz="quarter" idx="11"/>
          </p:nvPr>
        </p:nvSpPr>
        <p:spPr/>
        <p:txBody>
          <a:bodyPr/>
          <a:lstStyle/>
          <a:p>
            <a:fld id="{0CE8394D-F765-4574-AC99-947789F979E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4"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CE8394D-F765-4574-AC99-947789F979EE}"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6474140-BC2F-494C-B033-A4279C8FDE81}" type="datetimeFigureOut">
              <a:rPr lang="en-US" smtClean="0"/>
              <a:t>5/21/2018</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atin typeface="Arial" charset="0"/>
              </a:defRPr>
            </a:lvl1pPr>
          </a:lstStyle>
          <a:p>
            <a:pPr>
              <a:defRPr/>
            </a:pPr>
            <a:endParaRPr lang="en-US" dirty="0"/>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atin typeface="Arial" charset="0"/>
              </a:defRPr>
            </a:lvl1pPr>
          </a:lstStyle>
          <a:p>
            <a:pPr>
              <a:defRPr/>
            </a:pPr>
            <a:endParaRPr lang="en-US" dirty="0"/>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3EBAA138-BD01-40A4-8763-6E927B7B3FF4}" type="slidenum">
              <a:rPr lang="en-US" altLang="en-US"/>
              <a:pPr/>
              <a:t>‹#›</a:t>
            </a:fld>
            <a:endParaRPr lang="en-US" altLang="en-US" dirty="0"/>
          </a:p>
        </p:txBody>
      </p:sp>
    </p:spTree>
    <p:extLst>
      <p:ext uri="{BB962C8B-B14F-4D97-AF65-F5344CB8AC3E}">
        <p14:creationId xmlns:p14="http://schemas.microsoft.com/office/powerpoint/2010/main" val="21984965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ruralsafetycenter.org/resources/list/development-materials-for-a-local-maintenance-personnel-rural-road-safety-recognition-program/"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533400"/>
            <a:ext cx="6705600" cy="3581400"/>
          </a:xfrm>
        </p:spPr>
        <p:txBody>
          <a:bodyPr/>
          <a:lstStyle/>
          <a:p>
            <a:pPr eaLnBrk="1" hangingPunct="1"/>
            <a:r>
              <a:rPr lang="en-US" altLang="en-US" sz="5400" dirty="0">
                <a:solidFill>
                  <a:srgbClr val="CCFFFF"/>
                </a:solidFill>
              </a:rPr>
              <a:t>Montana LTAP</a:t>
            </a:r>
          </a:p>
          <a:p>
            <a:pPr eaLnBrk="1" hangingPunct="1"/>
            <a:r>
              <a:rPr lang="en-US" altLang="en-US" sz="5400" dirty="0">
                <a:solidFill>
                  <a:srgbClr val="CCFFFF"/>
                </a:solidFill>
              </a:rPr>
              <a:t>Center update</a:t>
            </a:r>
          </a:p>
          <a:p>
            <a:pPr eaLnBrk="1" hangingPunct="1"/>
            <a:endParaRPr lang="en-US" altLang="en-US" dirty="0">
              <a:solidFill>
                <a:srgbClr val="CCFFFF"/>
              </a:solidFill>
            </a:endParaRPr>
          </a:p>
          <a:p>
            <a:pPr eaLnBrk="1" hangingPunct="1"/>
            <a:r>
              <a:rPr lang="en-US" altLang="en-US" sz="3200" dirty="0">
                <a:solidFill>
                  <a:srgbClr val="CCFFFF"/>
                </a:solidFill>
              </a:rPr>
              <a:t>Matt Ulberg, PE</a:t>
            </a:r>
          </a:p>
          <a:p>
            <a:pPr eaLnBrk="1" hangingPunct="1"/>
            <a:r>
              <a:rPr lang="en-US" altLang="en-US" sz="3200" dirty="0">
                <a:solidFill>
                  <a:srgbClr val="CCFFFF"/>
                </a:solidFill>
              </a:rPr>
              <a:t>Director</a:t>
            </a:r>
          </a:p>
        </p:txBody>
      </p:sp>
    </p:spTree>
    <p:extLst>
      <p:ext uri="{BB962C8B-B14F-4D97-AF65-F5344CB8AC3E}">
        <p14:creationId xmlns:p14="http://schemas.microsoft.com/office/powerpoint/2010/main" val="205724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386453" y="153909"/>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457200" y="2296418"/>
            <a:ext cx="8115300" cy="4028182"/>
          </a:xfrm>
        </p:spPr>
        <p:txBody>
          <a:bodyPr numCol="2"/>
          <a:lstStyle/>
          <a:p>
            <a:pPr marL="457200" indent="-457200" algn="l">
              <a:buFont typeface="Arial" panose="020B0604020202020204" pitchFamily="34" charset="0"/>
              <a:buChar char="•"/>
            </a:pPr>
            <a:r>
              <a:rPr lang="en-US" sz="2800" dirty="0" err="1">
                <a:solidFill>
                  <a:schemeClr val="bg1"/>
                </a:solidFill>
              </a:rPr>
              <a:t>HazWopper</a:t>
            </a:r>
            <a:endParaRPr lang="en-US" sz="2800" dirty="0">
              <a:solidFill>
                <a:schemeClr val="bg1"/>
              </a:solidFill>
            </a:endParaRPr>
          </a:p>
          <a:p>
            <a:pPr marL="457200" indent="-457200" algn="l">
              <a:buFont typeface="Arial" panose="020B0604020202020204" pitchFamily="34" charset="0"/>
              <a:buChar char="•"/>
            </a:pPr>
            <a:r>
              <a:rPr lang="en-US" sz="2800" dirty="0">
                <a:solidFill>
                  <a:schemeClr val="bg1"/>
                </a:solidFill>
              </a:rPr>
              <a:t>MSHA Part 46</a:t>
            </a:r>
          </a:p>
          <a:p>
            <a:pPr marL="457200" indent="-457200" algn="l">
              <a:buFont typeface="Arial" panose="020B0604020202020204" pitchFamily="34" charset="0"/>
              <a:buChar char="•"/>
            </a:pPr>
            <a:r>
              <a:rPr lang="en-US" sz="2800" dirty="0">
                <a:solidFill>
                  <a:schemeClr val="bg1"/>
                </a:solidFill>
              </a:rPr>
              <a:t>MSHA Refresher</a:t>
            </a:r>
          </a:p>
          <a:p>
            <a:pPr marL="457200" indent="-457200" algn="l">
              <a:buFont typeface="Arial" panose="020B0604020202020204" pitchFamily="34" charset="0"/>
              <a:buChar char="•"/>
            </a:pPr>
            <a:r>
              <a:rPr lang="en-US" sz="2800" dirty="0">
                <a:solidFill>
                  <a:schemeClr val="bg1"/>
                </a:solidFill>
              </a:rPr>
              <a:t>OSHA 10</a:t>
            </a:r>
          </a:p>
          <a:p>
            <a:pPr marL="457200" indent="-457200" algn="l">
              <a:buFont typeface="Arial" panose="020B0604020202020204" pitchFamily="34" charset="0"/>
              <a:buChar char="•"/>
            </a:pPr>
            <a:r>
              <a:rPr lang="en-US" sz="2800" dirty="0">
                <a:solidFill>
                  <a:schemeClr val="bg1"/>
                </a:solidFill>
              </a:rPr>
              <a:t>First Aid</a:t>
            </a:r>
          </a:p>
          <a:p>
            <a:pPr marL="457200" indent="-457200" algn="l">
              <a:buFont typeface="Arial" panose="020B0604020202020204" pitchFamily="34" charset="0"/>
              <a:buChar char="•"/>
            </a:pPr>
            <a:r>
              <a:rPr lang="en-US" sz="2800" dirty="0">
                <a:solidFill>
                  <a:schemeClr val="bg1"/>
                </a:solidFill>
              </a:rPr>
              <a:t>Leadership</a:t>
            </a:r>
          </a:p>
          <a:p>
            <a:pPr marL="457200" indent="-457200" algn="l">
              <a:buFont typeface="Arial" panose="020B0604020202020204" pitchFamily="34" charset="0"/>
              <a:buChar char="•"/>
            </a:pPr>
            <a:endParaRPr lang="en-US" sz="2800" dirty="0">
              <a:solidFill>
                <a:schemeClr val="bg1"/>
              </a:solidFill>
            </a:endParaRPr>
          </a:p>
          <a:p>
            <a:pPr marL="457200" indent="-457200" algn="l">
              <a:buFont typeface="Arial" panose="020B0604020202020204" pitchFamily="34" charset="0"/>
              <a:buChar char="•"/>
            </a:pPr>
            <a:r>
              <a:rPr lang="en-US" sz="2800" dirty="0">
                <a:solidFill>
                  <a:schemeClr val="bg1"/>
                </a:solidFill>
              </a:rPr>
              <a:t>Flagger, including revised Flagger Tests and training materials</a:t>
            </a:r>
          </a:p>
          <a:p>
            <a:pPr marL="457200" indent="-457200" algn="l">
              <a:buFont typeface="Arial" panose="020B0604020202020204" pitchFamily="34" charset="0"/>
              <a:buChar char="•"/>
            </a:pPr>
            <a:r>
              <a:rPr lang="en-US" sz="2800" dirty="0">
                <a:solidFill>
                  <a:schemeClr val="bg1"/>
                </a:solidFill>
              </a:rPr>
              <a:t>T C Technician</a:t>
            </a:r>
          </a:p>
          <a:p>
            <a:pPr marL="457200" indent="-457200" algn="l">
              <a:buFont typeface="Arial" panose="020B0604020202020204" pitchFamily="34" charset="0"/>
              <a:buChar char="•"/>
            </a:pPr>
            <a:r>
              <a:rPr lang="en-US" sz="2800" dirty="0">
                <a:solidFill>
                  <a:schemeClr val="bg1"/>
                </a:solidFill>
              </a:rPr>
              <a:t>T C Supervisor</a:t>
            </a:r>
          </a:p>
          <a:p>
            <a:pPr marL="457200" indent="-457200" algn="l">
              <a:buFont typeface="Arial" panose="020B0604020202020204" pitchFamily="34" charset="0"/>
              <a:buChar char="•"/>
            </a:pPr>
            <a:r>
              <a:rPr lang="en-US" sz="2800" dirty="0">
                <a:solidFill>
                  <a:schemeClr val="bg1"/>
                </a:solidFill>
              </a:rPr>
              <a:t>Leadership and Leadership Styles</a:t>
            </a:r>
          </a:p>
          <a:p>
            <a:pPr marL="457200" indent="-457200" algn="l">
              <a:buFont typeface="Arial" panose="020B0604020202020204" pitchFamily="34" charset="0"/>
              <a:buChar char="•"/>
            </a:pPr>
            <a:r>
              <a:rPr lang="en-US" sz="2800" dirty="0">
                <a:solidFill>
                  <a:schemeClr val="bg1"/>
                </a:solidFill>
              </a:rPr>
              <a:t>Developing a SOP Manual</a:t>
            </a:r>
          </a:p>
        </p:txBody>
      </p:sp>
      <p:sp>
        <p:nvSpPr>
          <p:cNvPr id="2" name="Rectangle 1">
            <a:extLst>
              <a:ext uri="{FF2B5EF4-FFF2-40B4-BE49-F238E27FC236}">
                <a16:creationId xmlns:a16="http://schemas.microsoft.com/office/drawing/2014/main" id="{6BCE135F-4E7C-4D0E-A23A-D71B55E10EC7}"/>
              </a:ext>
            </a:extLst>
          </p:cNvPr>
          <p:cNvSpPr/>
          <p:nvPr/>
        </p:nvSpPr>
        <p:spPr>
          <a:xfrm>
            <a:off x="382705" y="1219200"/>
            <a:ext cx="8115300" cy="1077218"/>
          </a:xfrm>
          <a:prstGeom prst="rect">
            <a:avLst/>
          </a:prstGeom>
        </p:spPr>
        <p:txBody>
          <a:bodyPr wrap="square">
            <a:spAutoFit/>
          </a:bodyPr>
          <a:lstStyle/>
          <a:p>
            <a:r>
              <a:rPr lang="en-US" sz="3200" dirty="0">
                <a:solidFill>
                  <a:schemeClr val="bg1"/>
                </a:solidFill>
              </a:rPr>
              <a:t>Program Content - numerous re-worked or renewed presentations including:</a:t>
            </a:r>
          </a:p>
        </p:txBody>
      </p:sp>
    </p:spTree>
    <p:extLst>
      <p:ext uri="{BB962C8B-B14F-4D97-AF65-F5344CB8AC3E}">
        <p14:creationId xmlns:p14="http://schemas.microsoft.com/office/powerpoint/2010/main" val="283641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533400"/>
            <a:ext cx="7772400" cy="101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04800" y="1447800"/>
            <a:ext cx="8496300" cy="4267199"/>
          </a:xfrm>
        </p:spPr>
        <p:txBody>
          <a:bodyPr/>
          <a:lstStyle/>
          <a:p>
            <a:pPr algn="l"/>
            <a:r>
              <a:rPr lang="en-US" sz="3200" dirty="0">
                <a:solidFill>
                  <a:schemeClr val="bg1"/>
                </a:solidFill>
              </a:rPr>
              <a:t>Program and Instruction Quality/Credibility</a:t>
            </a:r>
          </a:p>
          <a:p>
            <a:pPr marL="457200" indent="-457200" algn="l">
              <a:buFont typeface="Arial" panose="020B0604020202020204" pitchFamily="34" charset="0"/>
              <a:buChar char="•"/>
            </a:pPr>
            <a:r>
              <a:rPr lang="en-US" sz="3200" dirty="0">
                <a:solidFill>
                  <a:schemeClr val="bg1"/>
                </a:solidFill>
              </a:rPr>
              <a:t>Renewed Traffic Safety Supervisor, Traffic Control Technical and Flagger Certification program credibility: </a:t>
            </a:r>
          </a:p>
          <a:p>
            <a:pPr marL="914400" lvl="1" indent="-457200" algn="l">
              <a:buFont typeface="Arial" panose="020B0604020202020204" pitchFamily="34" charset="0"/>
              <a:buChar char="•"/>
            </a:pPr>
            <a:r>
              <a:rPr lang="en-US" sz="2800" dirty="0">
                <a:solidFill>
                  <a:schemeClr val="bg1"/>
                </a:solidFill>
              </a:rPr>
              <a:t>ATSSA Instructor Certification</a:t>
            </a:r>
          </a:p>
          <a:p>
            <a:pPr marL="914400" lvl="1" indent="-457200" algn="l">
              <a:buFont typeface="Arial" panose="020B0604020202020204" pitchFamily="34" charset="0"/>
              <a:buChar char="•"/>
            </a:pPr>
            <a:r>
              <a:rPr lang="en-US" sz="2800" dirty="0">
                <a:solidFill>
                  <a:schemeClr val="bg1"/>
                </a:solidFill>
              </a:rPr>
              <a:t>MSHA Instructor Certification</a:t>
            </a:r>
          </a:p>
          <a:p>
            <a:pPr marL="914400" lvl="1" indent="-457200" algn="l">
              <a:buFont typeface="Arial" panose="020B0604020202020204" pitchFamily="34" charset="0"/>
              <a:buChar char="•"/>
            </a:pPr>
            <a:r>
              <a:rPr lang="en-US" sz="2800" dirty="0">
                <a:solidFill>
                  <a:schemeClr val="bg1"/>
                </a:solidFill>
              </a:rPr>
              <a:t>New Exams approved through MDT Committee</a:t>
            </a:r>
          </a:p>
          <a:p>
            <a:pPr marL="457200" indent="-457200" algn="l">
              <a:buFont typeface="Arial" panose="020B0604020202020204" pitchFamily="34" charset="0"/>
              <a:buChar char="•"/>
            </a:pPr>
            <a:endParaRPr lang="en-US" sz="3200" dirty="0">
              <a:solidFill>
                <a:schemeClr val="bg1"/>
              </a:solidFill>
            </a:endParaRPr>
          </a:p>
        </p:txBody>
      </p:sp>
    </p:spTree>
    <p:extLst>
      <p:ext uri="{BB962C8B-B14F-4D97-AF65-F5344CB8AC3E}">
        <p14:creationId xmlns:p14="http://schemas.microsoft.com/office/powerpoint/2010/main" val="402914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79120" y="2057400"/>
            <a:ext cx="8107680" cy="4800600"/>
          </a:xfrm>
        </p:spPr>
        <p:txBody>
          <a:bodyPr/>
          <a:lstStyle/>
          <a:p>
            <a:pPr marL="457200" indent="-457200" algn="l">
              <a:spcBef>
                <a:spcPts val="0"/>
              </a:spcBef>
              <a:buFont typeface="Arial" panose="020B0604020202020204" pitchFamily="34" charset="0"/>
              <a:buChar char="•"/>
            </a:pPr>
            <a:r>
              <a:rPr lang="en-US" sz="3600" b="1" dirty="0">
                <a:solidFill>
                  <a:schemeClr val="bg1"/>
                </a:solidFill>
              </a:rPr>
              <a:t>2751</a:t>
            </a:r>
            <a:r>
              <a:rPr lang="en-US" sz="3600" dirty="0">
                <a:solidFill>
                  <a:schemeClr val="bg1"/>
                </a:solidFill>
              </a:rPr>
              <a:t> Participants Attended</a:t>
            </a:r>
          </a:p>
          <a:p>
            <a:pPr marL="457200" indent="-457200" algn="l">
              <a:spcBef>
                <a:spcPts val="0"/>
              </a:spcBef>
              <a:buFont typeface="Arial" panose="020B0604020202020204" pitchFamily="34" charset="0"/>
              <a:buChar char="•"/>
            </a:pPr>
            <a:r>
              <a:rPr lang="en-US" sz="3600" b="1" dirty="0">
                <a:solidFill>
                  <a:schemeClr val="bg1"/>
                </a:solidFill>
              </a:rPr>
              <a:t>50+ </a:t>
            </a:r>
            <a:r>
              <a:rPr lang="en-US" sz="3600" dirty="0">
                <a:solidFill>
                  <a:schemeClr val="bg1"/>
                </a:solidFill>
              </a:rPr>
              <a:t>MT LTAP Training Sessions</a:t>
            </a:r>
          </a:p>
          <a:p>
            <a:pPr marL="457200" indent="-457200" algn="l">
              <a:spcBef>
                <a:spcPts val="0"/>
              </a:spcBef>
              <a:buFont typeface="Arial" panose="020B0604020202020204" pitchFamily="34" charset="0"/>
              <a:buChar char="•"/>
            </a:pPr>
            <a:r>
              <a:rPr lang="en-US" sz="3600" b="1" dirty="0">
                <a:solidFill>
                  <a:schemeClr val="bg1"/>
                </a:solidFill>
              </a:rPr>
              <a:t>242</a:t>
            </a:r>
            <a:r>
              <a:rPr lang="en-US" sz="3600" dirty="0">
                <a:solidFill>
                  <a:schemeClr val="bg1"/>
                </a:solidFill>
              </a:rPr>
              <a:t> Training Hours</a:t>
            </a:r>
          </a:p>
          <a:p>
            <a:pPr marL="457200" indent="-457200" algn="l">
              <a:spcBef>
                <a:spcPts val="0"/>
              </a:spcBef>
              <a:buFont typeface="Arial" panose="020B0604020202020204" pitchFamily="34" charset="0"/>
              <a:buChar char="•"/>
            </a:pPr>
            <a:r>
              <a:rPr lang="en-US" sz="3600" b="1" dirty="0">
                <a:solidFill>
                  <a:schemeClr val="bg1"/>
                </a:solidFill>
              </a:rPr>
              <a:t>10,106</a:t>
            </a:r>
            <a:r>
              <a:rPr lang="en-US" sz="3600" dirty="0">
                <a:solidFill>
                  <a:schemeClr val="bg1"/>
                </a:solidFill>
              </a:rPr>
              <a:t> Participant Hours</a:t>
            </a:r>
          </a:p>
          <a:p>
            <a:pPr algn="l">
              <a:spcBef>
                <a:spcPts val="0"/>
              </a:spcBef>
            </a:pPr>
            <a:endParaRPr lang="en-US" sz="3600" dirty="0">
              <a:solidFill>
                <a:schemeClr val="bg1"/>
              </a:solidFill>
            </a:endParaRPr>
          </a:p>
        </p:txBody>
      </p:sp>
      <p:sp>
        <p:nvSpPr>
          <p:cNvPr id="6" name="Title 2">
            <a:extLst>
              <a:ext uri="{FF2B5EF4-FFF2-40B4-BE49-F238E27FC236}">
                <a16:creationId xmlns:a16="http://schemas.microsoft.com/office/drawing/2014/main" id="{57727D26-355D-4B6F-914D-E0EDC4E91120}"/>
              </a:ext>
            </a:extLst>
          </p:cNvPr>
          <p:cNvSpPr txBox="1">
            <a:spLocks/>
          </p:cNvSpPr>
          <p:nvPr/>
        </p:nvSpPr>
        <p:spPr bwMode="auto">
          <a:xfrm>
            <a:off x="521677" y="3810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solidFill>
                  <a:srgbClr val="CCFFFF"/>
                </a:solidFill>
              </a:rPr>
              <a:t>Montana LTAP Program</a:t>
            </a:r>
            <a:endParaRPr lang="en-US" kern="0" dirty="0"/>
          </a:p>
        </p:txBody>
      </p:sp>
    </p:spTree>
    <p:extLst>
      <p:ext uri="{BB962C8B-B14F-4D97-AF65-F5344CB8AC3E}">
        <p14:creationId xmlns:p14="http://schemas.microsoft.com/office/powerpoint/2010/main" val="66669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43000" y="1905000"/>
            <a:ext cx="6858000" cy="3200400"/>
          </a:xfrm>
        </p:spPr>
        <p:txBody>
          <a:bodyPr/>
          <a:lstStyle/>
          <a:p>
            <a:pPr marL="457200" indent="-457200" algn="l">
              <a:buFont typeface="Arial" panose="020B0604020202020204" pitchFamily="34" charset="0"/>
              <a:buChar char="•"/>
            </a:pPr>
            <a:r>
              <a:rPr lang="en-US" sz="3200" dirty="0">
                <a:solidFill>
                  <a:schemeClr val="bg1"/>
                </a:solidFill>
              </a:rPr>
              <a:t>Monthly Webinars</a:t>
            </a:r>
          </a:p>
          <a:p>
            <a:pPr marL="457200" indent="-457200" algn="l">
              <a:buFont typeface="Arial" panose="020B0604020202020204" pitchFamily="34" charset="0"/>
              <a:buChar char="•"/>
            </a:pPr>
            <a:r>
              <a:rPr lang="en-US" sz="3200" dirty="0">
                <a:solidFill>
                  <a:schemeClr val="bg1"/>
                </a:solidFill>
              </a:rPr>
              <a:t>Monthly LTAP training</a:t>
            </a:r>
          </a:p>
          <a:p>
            <a:pPr marL="457200" indent="-457200" algn="l">
              <a:buFont typeface="Arial" panose="020B0604020202020204" pitchFamily="34" charset="0"/>
              <a:buChar char="•"/>
            </a:pPr>
            <a:r>
              <a:rPr lang="en-US" sz="3200" dirty="0">
                <a:solidFill>
                  <a:schemeClr val="bg1"/>
                </a:solidFill>
              </a:rPr>
              <a:t>Quarterly newsletters</a:t>
            </a:r>
          </a:p>
          <a:p>
            <a:pPr marL="457200" indent="-457200" algn="l">
              <a:buFont typeface="Arial" panose="020B0604020202020204" pitchFamily="34" charset="0"/>
              <a:buChar char="•"/>
            </a:pPr>
            <a:r>
              <a:rPr lang="en-US" sz="3200" dirty="0">
                <a:solidFill>
                  <a:schemeClr val="bg1"/>
                </a:solidFill>
              </a:rPr>
              <a:t>Annual Safety Congress</a:t>
            </a:r>
          </a:p>
          <a:p>
            <a:pPr marL="457200" indent="-457200" algn="l">
              <a:buFont typeface="Arial" panose="020B0604020202020204" pitchFamily="34" charset="0"/>
              <a:buChar char="•"/>
            </a:pPr>
            <a:r>
              <a:rPr lang="en-US" sz="3200" dirty="0">
                <a:solidFill>
                  <a:schemeClr val="bg1"/>
                </a:solidFill>
              </a:rPr>
              <a:t>Annual MACRS Program</a:t>
            </a:r>
          </a:p>
        </p:txBody>
      </p:sp>
      <p:sp>
        <p:nvSpPr>
          <p:cNvPr id="6" name="Title 2">
            <a:extLst>
              <a:ext uri="{FF2B5EF4-FFF2-40B4-BE49-F238E27FC236}">
                <a16:creationId xmlns:a16="http://schemas.microsoft.com/office/drawing/2014/main" id="{57727D26-355D-4B6F-914D-E0EDC4E91120}"/>
              </a:ext>
            </a:extLst>
          </p:cNvPr>
          <p:cNvSpPr txBox="1">
            <a:spLocks/>
          </p:cNvSpPr>
          <p:nvPr/>
        </p:nvSpPr>
        <p:spPr bwMode="auto">
          <a:xfrm>
            <a:off x="521677" y="3810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solidFill>
                  <a:srgbClr val="CCFFFF"/>
                </a:solidFill>
              </a:rPr>
              <a:t>Montana LTAP Program</a:t>
            </a:r>
            <a:endParaRPr lang="en-US" kern="0" dirty="0"/>
          </a:p>
        </p:txBody>
      </p:sp>
    </p:spTree>
    <p:extLst>
      <p:ext uri="{BB962C8B-B14F-4D97-AF65-F5344CB8AC3E}">
        <p14:creationId xmlns:p14="http://schemas.microsoft.com/office/powerpoint/2010/main" val="142946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29930" y="1905000"/>
            <a:ext cx="7592394" cy="2971800"/>
          </a:xfrm>
        </p:spPr>
        <p:txBody>
          <a:bodyPr/>
          <a:lstStyle/>
          <a:p>
            <a:pPr marL="457200" indent="-457200" algn="l">
              <a:buFont typeface="Arial" panose="020B0604020202020204" pitchFamily="34" charset="0"/>
              <a:buChar char="•"/>
            </a:pPr>
            <a:r>
              <a:rPr lang="en-US" sz="3200" dirty="0">
                <a:solidFill>
                  <a:schemeClr val="bg1"/>
                </a:solidFill>
              </a:rPr>
              <a:t>MACRS District Trainings</a:t>
            </a:r>
          </a:p>
          <a:p>
            <a:pPr marL="457200" indent="-457200" algn="l">
              <a:buFont typeface="Arial" panose="020B0604020202020204" pitchFamily="34" charset="0"/>
              <a:buChar char="•"/>
            </a:pPr>
            <a:r>
              <a:rPr lang="en-US" sz="3200" dirty="0">
                <a:solidFill>
                  <a:schemeClr val="bg1"/>
                </a:solidFill>
              </a:rPr>
              <a:t>Quarterly MDT site visits</a:t>
            </a:r>
          </a:p>
          <a:p>
            <a:pPr marL="457200" indent="-457200" algn="l">
              <a:buFont typeface="Arial" panose="020B0604020202020204" pitchFamily="34" charset="0"/>
              <a:buChar char="•"/>
            </a:pPr>
            <a:r>
              <a:rPr lang="en-US" sz="3200" dirty="0">
                <a:solidFill>
                  <a:schemeClr val="bg1"/>
                </a:solidFill>
              </a:rPr>
              <a:t>MDT District Office Visits </a:t>
            </a:r>
          </a:p>
          <a:p>
            <a:pPr marL="457200" indent="-457200" algn="l">
              <a:buFont typeface="Arial" panose="020B0604020202020204" pitchFamily="34" charset="0"/>
              <a:buChar char="•"/>
            </a:pPr>
            <a:r>
              <a:rPr lang="en-US" sz="3200" dirty="0">
                <a:solidFill>
                  <a:schemeClr val="bg1"/>
                </a:solidFill>
              </a:rPr>
              <a:t>County Road Supervisor visits</a:t>
            </a:r>
          </a:p>
          <a:p>
            <a:pPr marL="457200" indent="-457200" algn="l">
              <a:buFont typeface="Arial" panose="020B0604020202020204" pitchFamily="34" charset="0"/>
              <a:buChar char="•"/>
            </a:pPr>
            <a:r>
              <a:rPr lang="en-US" sz="3200" dirty="0">
                <a:solidFill>
                  <a:schemeClr val="bg1"/>
                </a:solidFill>
              </a:rPr>
              <a:t>Technical Assists in various locations and from our office</a:t>
            </a:r>
          </a:p>
        </p:txBody>
      </p:sp>
      <p:sp>
        <p:nvSpPr>
          <p:cNvPr id="6" name="Title 2">
            <a:extLst>
              <a:ext uri="{FF2B5EF4-FFF2-40B4-BE49-F238E27FC236}">
                <a16:creationId xmlns:a16="http://schemas.microsoft.com/office/drawing/2014/main" id="{57727D26-355D-4B6F-914D-E0EDC4E91120}"/>
              </a:ext>
            </a:extLst>
          </p:cNvPr>
          <p:cNvSpPr txBox="1">
            <a:spLocks/>
          </p:cNvSpPr>
          <p:nvPr/>
        </p:nvSpPr>
        <p:spPr bwMode="auto">
          <a:xfrm>
            <a:off x="521677" y="3810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solidFill>
                  <a:srgbClr val="CCFFFF"/>
                </a:solidFill>
              </a:rPr>
              <a:t>Montana LTAP Program</a:t>
            </a:r>
            <a:endParaRPr lang="en-US" kern="0" dirty="0"/>
          </a:p>
        </p:txBody>
      </p:sp>
    </p:spTree>
    <p:extLst>
      <p:ext uri="{BB962C8B-B14F-4D97-AF65-F5344CB8AC3E}">
        <p14:creationId xmlns:p14="http://schemas.microsoft.com/office/powerpoint/2010/main" val="61774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579120" y="1905000"/>
            <a:ext cx="8336280" cy="3200400"/>
          </a:xfrm>
        </p:spPr>
        <p:txBody>
          <a:bodyPr/>
          <a:lstStyle/>
          <a:p>
            <a:pPr algn="l"/>
            <a:r>
              <a:rPr lang="en-US" sz="3200" b="1" dirty="0">
                <a:solidFill>
                  <a:schemeClr val="bg1"/>
                </a:solidFill>
              </a:rPr>
              <a:t>Roads Scholar Program: </a:t>
            </a:r>
            <a:endParaRPr lang="en-US" sz="3200" dirty="0">
              <a:solidFill>
                <a:schemeClr val="bg1"/>
              </a:solidFill>
            </a:endParaRPr>
          </a:p>
          <a:p>
            <a:pPr algn="l"/>
            <a:r>
              <a:rPr lang="en-US" sz="3200" dirty="0">
                <a:solidFill>
                  <a:schemeClr val="bg1"/>
                </a:solidFill>
              </a:rPr>
              <a:t>• 2,750 Participants (+3%) </a:t>
            </a:r>
          </a:p>
          <a:p>
            <a:pPr algn="l"/>
            <a:r>
              <a:rPr lang="en-US" sz="3200" dirty="0">
                <a:solidFill>
                  <a:schemeClr val="bg1"/>
                </a:solidFill>
              </a:rPr>
              <a:t>• Spring 2018: 26 Road Scholars Awarded </a:t>
            </a:r>
          </a:p>
          <a:p>
            <a:pPr algn="l"/>
            <a:r>
              <a:rPr lang="en-US" sz="3200" dirty="0">
                <a:solidFill>
                  <a:schemeClr val="bg1"/>
                </a:solidFill>
              </a:rPr>
              <a:t>• Total Scholars to Date: 355 (+8%)</a:t>
            </a:r>
          </a:p>
          <a:p>
            <a:pPr algn="l"/>
            <a:r>
              <a:rPr lang="en-US" sz="3200" dirty="0">
                <a:solidFill>
                  <a:schemeClr val="bg1"/>
                </a:solidFill>
              </a:rPr>
              <a:t>• Total Road Masters: 15 </a:t>
            </a:r>
          </a:p>
        </p:txBody>
      </p:sp>
      <p:sp>
        <p:nvSpPr>
          <p:cNvPr id="3" name="Title 2"/>
          <p:cNvSpPr>
            <a:spLocks noGrp="1"/>
          </p:cNvSpPr>
          <p:nvPr>
            <p:ph type="ctrTitle"/>
          </p:nvPr>
        </p:nvSpPr>
        <p:spPr>
          <a:xfrm>
            <a:off x="521677" y="457200"/>
            <a:ext cx="7772400" cy="1470025"/>
          </a:xfrm>
        </p:spPr>
        <p:txBody>
          <a:bodyPr/>
          <a:lstStyle/>
          <a:p>
            <a:r>
              <a:rPr lang="en-US" altLang="en-US" dirty="0">
                <a:solidFill>
                  <a:srgbClr val="CCFFFF"/>
                </a:solidFill>
              </a:rPr>
              <a:t>Montana LTAP Program</a:t>
            </a:r>
            <a:endParaRPr lang="en-US" dirty="0"/>
          </a:p>
        </p:txBody>
      </p:sp>
    </p:spTree>
    <p:extLst>
      <p:ext uri="{BB962C8B-B14F-4D97-AF65-F5344CB8AC3E}">
        <p14:creationId xmlns:p14="http://schemas.microsoft.com/office/powerpoint/2010/main" val="286465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54037" y="1752600"/>
            <a:ext cx="8485163" cy="3657600"/>
          </a:xfrm>
        </p:spPr>
        <p:txBody>
          <a:bodyPr numCol="2"/>
          <a:lstStyle/>
          <a:p>
            <a:pPr marL="457200" indent="-457200" algn="l">
              <a:buFont typeface="Arial" panose="020B0604020202020204" pitchFamily="34" charset="0"/>
              <a:buChar char="•"/>
            </a:pPr>
            <a:r>
              <a:rPr lang="en-US" sz="3200" dirty="0">
                <a:solidFill>
                  <a:schemeClr val="bg1"/>
                </a:solidFill>
              </a:rPr>
              <a:t>Backing Up Safety</a:t>
            </a:r>
          </a:p>
          <a:p>
            <a:pPr marL="457200" indent="-457200" algn="l">
              <a:buFont typeface="Arial" panose="020B0604020202020204" pitchFamily="34" charset="0"/>
              <a:buChar char="•"/>
            </a:pPr>
            <a:r>
              <a:rPr lang="en-US" sz="3200" dirty="0">
                <a:solidFill>
                  <a:schemeClr val="bg1"/>
                </a:solidFill>
              </a:rPr>
              <a:t>Summer Survival </a:t>
            </a:r>
          </a:p>
          <a:p>
            <a:pPr marL="457200" indent="-457200" algn="l">
              <a:buFont typeface="Arial" panose="020B0604020202020204" pitchFamily="34" charset="0"/>
              <a:buChar char="•"/>
            </a:pPr>
            <a:r>
              <a:rPr lang="en-US" sz="3200" dirty="0">
                <a:solidFill>
                  <a:schemeClr val="bg1"/>
                </a:solidFill>
              </a:rPr>
              <a:t>Defensive Driving</a:t>
            </a:r>
          </a:p>
          <a:p>
            <a:pPr marL="457200" indent="-457200" algn="l">
              <a:buFont typeface="Arial" panose="020B0604020202020204" pitchFamily="34" charset="0"/>
              <a:buChar char="•"/>
            </a:pPr>
            <a:r>
              <a:rPr lang="en-US" sz="3200" dirty="0">
                <a:solidFill>
                  <a:schemeClr val="bg1"/>
                </a:solidFill>
              </a:rPr>
              <a:t>Trenching Safety</a:t>
            </a:r>
          </a:p>
          <a:p>
            <a:pPr marL="457200" indent="-457200" algn="l">
              <a:buFont typeface="Arial" panose="020B0604020202020204" pitchFamily="34" charset="0"/>
              <a:buChar char="•"/>
            </a:pPr>
            <a:r>
              <a:rPr lang="en-US" sz="3200" dirty="0">
                <a:solidFill>
                  <a:schemeClr val="bg1"/>
                </a:solidFill>
              </a:rPr>
              <a:t>Personal Protective Equipment</a:t>
            </a:r>
          </a:p>
          <a:p>
            <a:pPr marL="457200" indent="-457200" algn="l">
              <a:buFont typeface="Arial" panose="020B0604020202020204" pitchFamily="34" charset="0"/>
              <a:buChar char="•"/>
            </a:pPr>
            <a:r>
              <a:rPr lang="en-US" sz="3200" dirty="0">
                <a:solidFill>
                  <a:schemeClr val="bg1"/>
                </a:solidFill>
              </a:rPr>
              <a:t>Winter Safety</a:t>
            </a:r>
          </a:p>
          <a:p>
            <a:pPr marL="457200" indent="-457200" algn="l">
              <a:buFont typeface="Arial" panose="020B0604020202020204" pitchFamily="34" charset="0"/>
              <a:buChar char="•"/>
            </a:pPr>
            <a:r>
              <a:rPr lang="en-US" sz="3200" dirty="0">
                <a:solidFill>
                  <a:schemeClr val="bg1"/>
                </a:solidFill>
              </a:rPr>
              <a:t>Electrical Safety</a:t>
            </a:r>
          </a:p>
          <a:p>
            <a:pPr marL="457200" indent="-457200" algn="l">
              <a:buFont typeface="Arial" panose="020B0604020202020204" pitchFamily="34" charset="0"/>
              <a:buChar char="•"/>
            </a:pPr>
            <a:r>
              <a:rPr lang="en-US" sz="3200" dirty="0">
                <a:solidFill>
                  <a:schemeClr val="bg1"/>
                </a:solidFill>
              </a:rPr>
              <a:t>Leadership</a:t>
            </a:r>
          </a:p>
          <a:p>
            <a:pPr marL="457200" indent="-457200" algn="l">
              <a:buFont typeface="Arial" panose="020B0604020202020204" pitchFamily="34" charset="0"/>
              <a:buChar char="•"/>
            </a:pPr>
            <a:r>
              <a:rPr lang="en-US" sz="3200" dirty="0">
                <a:solidFill>
                  <a:schemeClr val="bg1"/>
                </a:solidFill>
              </a:rPr>
              <a:t>Winter Maintenance </a:t>
            </a:r>
          </a:p>
        </p:txBody>
      </p:sp>
      <p:sp>
        <p:nvSpPr>
          <p:cNvPr id="3" name="Title 2"/>
          <p:cNvSpPr>
            <a:spLocks noGrp="1"/>
          </p:cNvSpPr>
          <p:nvPr>
            <p:ph type="ctrTitle"/>
          </p:nvPr>
        </p:nvSpPr>
        <p:spPr>
          <a:xfrm>
            <a:off x="521677" y="304800"/>
            <a:ext cx="7772400" cy="1470025"/>
          </a:xfrm>
        </p:spPr>
        <p:txBody>
          <a:bodyPr/>
          <a:lstStyle/>
          <a:p>
            <a:r>
              <a:rPr lang="en-US" altLang="en-US" dirty="0">
                <a:solidFill>
                  <a:srgbClr val="CCFFFF"/>
                </a:solidFill>
              </a:rPr>
              <a:t>2017 LTAP Webinars</a:t>
            </a:r>
            <a:endParaRPr lang="en-US" dirty="0"/>
          </a:p>
        </p:txBody>
      </p:sp>
    </p:spTree>
    <p:extLst>
      <p:ext uri="{BB962C8B-B14F-4D97-AF65-F5344CB8AC3E}">
        <p14:creationId xmlns:p14="http://schemas.microsoft.com/office/powerpoint/2010/main" val="164445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6200" y="1447800"/>
            <a:ext cx="8763000" cy="4648200"/>
          </a:xfrm>
        </p:spPr>
        <p:txBody>
          <a:bodyPr/>
          <a:lstStyle/>
          <a:p>
            <a:pPr marL="457200" indent="-457200" algn="l">
              <a:buFont typeface="Arial" panose="020B0604020202020204" pitchFamily="34" charset="0"/>
              <a:buChar char="•"/>
            </a:pPr>
            <a:r>
              <a:rPr lang="en-US" sz="3200" dirty="0">
                <a:solidFill>
                  <a:schemeClr val="bg1"/>
                </a:solidFill>
              </a:rPr>
              <a:t>Leadership when you are not in charge</a:t>
            </a:r>
          </a:p>
          <a:p>
            <a:pPr marL="457200" indent="-457200" algn="l">
              <a:buFont typeface="Arial" panose="020B0604020202020204" pitchFamily="34" charset="0"/>
              <a:buChar char="•"/>
            </a:pPr>
            <a:r>
              <a:rPr lang="en-US" sz="3200" dirty="0">
                <a:solidFill>
                  <a:schemeClr val="bg1"/>
                </a:solidFill>
              </a:rPr>
              <a:t>Leadership Styles and Types of Leaders</a:t>
            </a:r>
          </a:p>
          <a:p>
            <a:pPr marL="457200" indent="-457200" algn="l">
              <a:buFont typeface="Arial" panose="020B0604020202020204" pitchFamily="34" charset="0"/>
              <a:buChar char="•"/>
            </a:pPr>
            <a:r>
              <a:rPr lang="en-US" sz="3200" dirty="0">
                <a:solidFill>
                  <a:schemeClr val="bg1"/>
                </a:solidFill>
              </a:rPr>
              <a:t>Leadership Behaviors (2017/18)</a:t>
            </a:r>
          </a:p>
          <a:p>
            <a:pPr marL="457200" indent="-457200" algn="l">
              <a:buFont typeface="Arial" panose="020B0604020202020204" pitchFamily="34" charset="0"/>
              <a:buChar char="•"/>
            </a:pPr>
            <a:r>
              <a:rPr lang="en-US" sz="3200" dirty="0">
                <a:solidFill>
                  <a:schemeClr val="bg1"/>
                </a:solidFill>
              </a:rPr>
              <a:t>Creating a SOP Manual (MACRS 2017/18)</a:t>
            </a:r>
          </a:p>
          <a:p>
            <a:pPr marL="457200" indent="-457200" algn="l">
              <a:buFont typeface="Arial" panose="020B0604020202020204" pitchFamily="34" charset="0"/>
              <a:buChar char="•"/>
            </a:pPr>
            <a:r>
              <a:rPr lang="en-US" sz="3200" dirty="0">
                <a:solidFill>
                  <a:schemeClr val="bg1"/>
                </a:solidFill>
              </a:rPr>
              <a:t>Creating a Road Supervisors Manual     </a:t>
            </a:r>
          </a:p>
          <a:p>
            <a:pPr algn="l"/>
            <a:r>
              <a:rPr lang="en-US" sz="3200" dirty="0">
                <a:solidFill>
                  <a:schemeClr val="bg1"/>
                </a:solidFill>
              </a:rPr>
              <a:t>	(in progress)</a:t>
            </a:r>
          </a:p>
        </p:txBody>
      </p:sp>
      <p:sp>
        <p:nvSpPr>
          <p:cNvPr id="3" name="Title 2"/>
          <p:cNvSpPr>
            <a:spLocks noGrp="1"/>
          </p:cNvSpPr>
          <p:nvPr>
            <p:ph type="ctrTitle"/>
          </p:nvPr>
        </p:nvSpPr>
        <p:spPr>
          <a:xfrm>
            <a:off x="521677" y="457201"/>
            <a:ext cx="7772400" cy="990600"/>
          </a:xfrm>
        </p:spPr>
        <p:txBody>
          <a:bodyPr/>
          <a:lstStyle/>
          <a:p>
            <a:r>
              <a:rPr lang="en-US" altLang="en-US" dirty="0">
                <a:solidFill>
                  <a:srgbClr val="CCFFFF"/>
                </a:solidFill>
              </a:rPr>
              <a:t>NEW LTAP Program Content</a:t>
            </a:r>
            <a:endParaRPr lang="en-US" dirty="0"/>
          </a:p>
        </p:txBody>
      </p:sp>
    </p:spTree>
    <p:extLst>
      <p:ext uri="{BB962C8B-B14F-4D97-AF65-F5344CB8AC3E}">
        <p14:creationId xmlns:p14="http://schemas.microsoft.com/office/powerpoint/2010/main" val="2854513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4289" y="336955"/>
            <a:ext cx="7555421" cy="5056963"/>
          </a:xfrm>
          <a:prstGeom prst="rect">
            <a:avLst/>
          </a:prstGeom>
        </p:spPr>
      </p:pic>
    </p:spTree>
    <p:extLst>
      <p:ext uri="{BB962C8B-B14F-4D97-AF65-F5344CB8AC3E}">
        <p14:creationId xmlns:p14="http://schemas.microsoft.com/office/powerpoint/2010/main" val="372389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849922" y="1600200"/>
            <a:ext cx="8294077" cy="4343400"/>
          </a:xfrm>
        </p:spPr>
        <p:txBody>
          <a:bodyPr/>
          <a:lstStyle/>
          <a:p>
            <a:pPr marL="457200" lvl="0" indent="-457200" algn="l">
              <a:buFont typeface="Arial" panose="020B0604020202020204" pitchFamily="34" charset="0"/>
              <a:buChar char="•"/>
            </a:pPr>
            <a:r>
              <a:rPr lang="en-US" sz="3200" dirty="0">
                <a:solidFill>
                  <a:schemeClr val="bg1"/>
                </a:solidFill>
              </a:rPr>
              <a:t>Leveraging Increased in-house capabilities</a:t>
            </a:r>
          </a:p>
          <a:p>
            <a:pPr marL="457200" lvl="0" indent="-457200" algn="l">
              <a:buFont typeface="Arial" panose="020B0604020202020204" pitchFamily="34" charset="0"/>
              <a:buChar char="•"/>
            </a:pPr>
            <a:r>
              <a:rPr lang="en-US" sz="3200" dirty="0">
                <a:solidFill>
                  <a:schemeClr val="bg1"/>
                </a:solidFill>
              </a:rPr>
              <a:t>More use of developed resources and internet-based trainings available</a:t>
            </a:r>
          </a:p>
          <a:p>
            <a:pPr marL="457200" lvl="0" indent="-457200" algn="l">
              <a:buFont typeface="Arial" panose="020B0604020202020204" pitchFamily="34" charset="0"/>
              <a:buChar char="•"/>
            </a:pPr>
            <a:r>
              <a:rPr lang="en-US" sz="3200" dirty="0">
                <a:solidFill>
                  <a:schemeClr val="bg1"/>
                </a:solidFill>
              </a:rPr>
              <a:t>More digital exchange</a:t>
            </a:r>
          </a:p>
          <a:p>
            <a:pPr marL="457200" lvl="0" indent="-457200" algn="l">
              <a:buFont typeface="Arial" panose="020B0604020202020204" pitchFamily="34" charset="0"/>
              <a:buChar char="•"/>
            </a:pPr>
            <a:r>
              <a:rPr lang="en-US" sz="3200" dirty="0">
                <a:solidFill>
                  <a:schemeClr val="bg1"/>
                </a:solidFill>
              </a:rPr>
              <a:t>Less use of lending library and VHS mailings</a:t>
            </a:r>
          </a:p>
        </p:txBody>
      </p:sp>
      <p:sp>
        <p:nvSpPr>
          <p:cNvPr id="3" name="Title 2"/>
          <p:cNvSpPr>
            <a:spLocks noGrp="1"/>
          </p:cNvSpPr>
          <p:nvPr>
            <p:ph type="ctrTitle"/>
          </p:nvPr>
        </p:nvSpPr>
        <p:spPr>
          <a:xfrm>
            <a:off x="457200" y="0"/>
            <a:ext cx="7772400" cy="1470025"/>
          </a:xfrm>
        </p:spPr>
        <p:txBody>
          <a:bodyPr/>
          <a:lstStyle/>
          <a:p>
            <a:pPr algn="l"/>
            <a:r>
              <a:rPr lang="en-US" sz="4000" b="1" dirty="0">
                <a:solidFill>
                  <a:schemeClr val="bg1"/>
                </a:solidFill>
              </a:rPr>
              <a:t>Where are we headed?</a:t>
            </a:r>
            <a:endParaRPr lang="en-US" altLang="en-US" sz="8800" b="1" dirty="0">
              <a:solidFill>
                <a:schemeClr val="bg1"/>
              </a:solidFill>
            </a:endParaRPr>
          </a:p>
        </p:txBody>
      </p:sp>
    </p:spTree>
    <p:extLst>
      <p:ext uri="{BB962C8B-B14F-4D97-AF65-F5344CB8AC3E}">
        <p14:creationId xmlns:p14="http://schemas.microsoft.com/office/powerpoint/2010/main" val="3274131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457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920978"/>
            <a:ext cx="8458200" cy="4022621"/>
          </a:xfrm>
        </p:spPr>
        <p:txBody>
          <a:bodyPr/>
          <a:lstStyle/>
          <a:p>
            <a:pPr marL="457200" indent="-457200" algn="l">
              <a:buFont typeface="Arial" panose="020B0604020202020204" pitchFamily="34" charset="0"/>
              <a:buChar char="•"/>
            </a:pPr>
            <a:r>
              <a:rPr lang="en-US" sz="3200" dirty="0">
                <a:solidFill>
                  <a:schemeClr val="bg1"/>
                </a:solidFill>
              </a:rPr>
              <a:t>Program Delivery: FY 2017 ~14% increase in budget resulted in a ~37% increase in program delivery as measured by courses taught and/or number of students reached.</a:t>
            </a:r>
          </a:p>
        </p:txBody>
      </p:sp>
    </p:spTree>
    <p:extLst>
      <p:ext uri="{BB962C8B-B14F-4D97-AF65-F5344CB8AC3E}">
        <p14:creationId xmlns:p14="http://schemas.microsoft.com/office/powerpoint/2010/main" val="238926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Where are we headed?</a:t>
            </a:r>
            <a:endParaRPr lang="en-US" dirty="0"/>
          </a:p>
        </p:txBody>
      </p:sp>
      <p:sp>
        <p:nvSpPr>
          <p:cNvPr id="2051" name="Rectangle 3"/>
          <p:cNvSpPr>
            <a:spLocks noGrp="1" noChangeArrowheads="1"/>
          </p:cNvSpPr>
          <p:nvPr>
            <p:ph type="body" idx="1"/>
          </p:nvPr>
        </p:nvSpPr>
        <p:spPr>
          <a:xfrm>
            <a:off x="447207" y="1570038"/>
            <a:ext cx="7467600" cy="639762"/>
          </a:xfrm>
        </p:spPr>
        <p:txBody>
          <a:bodyPr/>
          <a:lstStyle/>
          <a:p>
            <a:r>
              <a:rPr lang="en-US" sz="3200" dirty="0">
                <a:solidFill>
                  <a:schemeClr val="bg1"/>
                </a:solidFill>
              </a:rPr>
              <a:t>Partnering</a:t>
            </a:r>
            <a:endParaRPr lang="en-US" altLang="en-US" sz="2800" dirty="0">
              <a:solidFill>
                <a:schemeClr val="bg1"/>
              </a:solidFill>
            </a:endParaRPr>
          </a:p>
        </p:txBody>
      </p:sp>
      <p:sp>
        <p:nvSpPr>
          <p:cNvPr id="2" name="Content Placeholder 1"/>
          <p:cNvSpPr>
            <a:spLocks noGrp="1"/>
          </p:cNvSpPr>
          <p:nvPr>
            <p:ph sz="half" idx="2"/>
          </p:nvPr>
        </p:nvSpPr>
        <p:spPr>
          <a:xfrm>
            <a:off x="457200" y="2223219"/>
            <a:ext cx="6760698" cy="2501182"/>
          </a:xfrm>
        </p:spPr>
        <p:txBody>
          <a:bodyPr/>
          <a:lstStyle/>
          <a:p>
            <a:r>
              <a:rPr lang="en-US" sz="2800" dirty="0">
                <a:solidFill>
                  <a:schemeClr val="bg1"/>
                </a:solidFill>
              </a:rPr>
              <a:t>National LVR Conference Support </a:t>
            </a:r>
          </a:p>
          <a:p>
            <a:pPr marL="0" indent="0">
              <a:buNone/>
            </a:pPr>
            <a:r>
              <a:rPr lang="en-US" sz="2800" dirty="0">
                <a:solidFill>
                  <a:schemeClr val="bg1"/>
                </a:solidFill>
              </a:rPr>
              <a:t>	Kalispell, Fall 2019 –this is a BIG 	Deal!</a:t>
            </a:r>
          </a:p>
          <a:p>
            <a:r>
              <a:rPr lang="en-US" sz="2800" dirty="0">
                <a:solidFill>
                  <a:schemeClr val="bg1"/>
                </a:solidFill>
              </a:rPr>
              <a:t>MDT TLN Network Courses</a:t>
            </a:r>
          </a:p>
          <a:p>
            <a:r>
              <a:rPr lang="en-US" sz="2800" dirty="0">
                <a:solidFill>
                  <a:schemeClr val="bg1"/>
                </a:solidFill>
              </a:rPr>
              <a:t>Rural Safety Center Trainings</a:t>
            </a:r>
          </a:p>
        </p:txBody>
      </p:sp>
    </p:spTree>
    <p:extLst>
      <p:ext uri="{BB962C8B-B14F-4D97-AF65-F5344CB8AC3E}">
        <p14:creationId xmlns:p14="http://schemas.microsoft.com/office/powerpoint/2010/main" val="2334099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a:xfrm>
            <a:off x="457200" y="1288257"/>
            <a:ext cx="4800600" cy="639762"/>
          </a:xfrm>
        </p:spPr>
        <p:txBody>
          <a:bodyPr/>
          <a:lstStyle/>
          <a:p>
            <a:r>
              <a:rPr lang="en-US" altLang="en-US" sz="3200" dirty="0">
                <a:solidFill>
                  <a:schemeClr val="bg1"/>
                </a:solidFill>
              </a:rPr>
              <a:t>What has Changed?</a:t>
            </a:r>
          </a:p>
        </p:txBody>
      </p:sp>
      <p:sp>
        <p:nvSpPr>
          <p:cNvPr id="9" name="Rectangle 3">
            <a:extLst>
              <a:ext uri="{FF2B5EF4-FFF2-40B4-BE49-F238E27FC236}">
                <a16:creationId xmlns:a16="http://schemas.microsoft.com/office/drawing/2014/main" id="{A3B56F91-91EC-49FF-814C-4E49B7C370DB}"/>
              </a:ext>
            </a:extLst>
          </p:cNvPr>
          <p:cNvSpPr txBox="1">
            <a:spLocks noChangeArrowheads="1"/>
          </p:cNvSpPr>
          <p:nvPr/>
        </p:nvSpPr>
        <p:spPr bwMode="auto">
          <a:xfrm>
            <a:off x="486697" y="2133600"/>
            <a:ext cx="7543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en-US" sz="2800" dirty="0">
                <a:solidFill>
                  <a:schemeClr val="bg1"/>
                </a:solidFill>
              </a:rPr>
              <a:t>Internal Training expertise</a:t>
            </a:r>
            <a:endParaRPr lang="en-US" altLang="en-US" sz="2800" dirty="0">
              <a:solidFill>
                <a:schemeClr val="bg1"/>
              </a:solidFill>
            </a:endParaRPr>
          </a:p>
          <a:p>
            <a:pPr marL="457200" indent="-457200">
              <a:buFont typeface="Arial" panose="020B0604020202020204" pitchFamily="34" charset="0"/>
              <a:buChar char="•"/>
            </a:pPr>
            <a:r>
              <a:rPr lang="en-US" sz="2800" b="0" kern="0" dirty="0">
                <a:solidFill>
                  <a:schemeClr val="bg1"/>
                </a:solidFill>
              </a:rPr>
              <a:t>Shawna Page - Professional Trainer</a:t>
            </a:r>
          </a:p>
          <a:p>
            <a:pPr marL="914400" lvl="1" indent="-457200">
              <a:buFont typeface="Arial" panose="020B0604020202020204" pitchFamily="34" charset="0"/>
              <a:buChar char="•"/>
            </a:pPr>
            <a:r>
              <a:rPr lang="en-US" sz="2400" b="0" kern="0" dirty="0">
                <a:solidFill>
                  <a:schemeClr val="bg1"/>
                </a:solidFill>
              </a:rPr>
              <a:t>LTAP is No longer a Director-only instruction program </a:t>
            </a:r>
          </a:p>
          <a:p>
            <a:pPr marL="457200" indent="-457200">
              <a:buFont typeface="Arial" panose="020B0604020202020204" pitchFamily="34" charset="0"/>
              <a:buChar char="•"/>
            </a:pPr>
            <a:r>
              <a:rPr lang="en-US" sz="2800" b="0" kern="0" dirty="0">
                <a:solidFill>
                  <a:schemeClr val="bg1"/>
                </a:solidFill>
              </a:rPr>
              <a:t>Training Program Credibility/Certification</a:t>
            </a:r>
          </a:p>
          <a:p>
            <a:pPr marL="457200" indent="-457200">
              <a:buFont typeface="Arial" panose="020B0604020202020204" pitchFamily="34" charset="0"/>
              <a:buChar char="•"/>
            </a:pPr>
            <a:r>
              <a:rPr lang="en-US" sz="2800" b="0" kern="0" dirty="0">
                <a:solidFill>
                  <a:schemeClr val="bg1"/>
                </a:solidFill>
              </a:rPr>
              <a:t>Program Content</a:t>
            </a:r>
          </a:p>
        </p:txBody>
      </p:sp>
      <p:sp>
        <p:nvSpPr>
          <p:cNvPr id="7" name="Title 2">
            <a:extLst>
              <a:ext uri="{FF2B5EF4-FFF2-40B4-BE49-F238E27FC236}">
                <a16:creationId xmlns:a16="http://schemas.microsoft.com/office/drawing/2014/main" id="{EF4D361C-E538-450A-87D9-C7E3711DD1F6}"/>
              </a:ext>
            </a:extLst>
          </p:cNvPr>
          <p:cNvSpPr txBox="1">
            <a:spLocks/>
          </p:cNvSpPr>
          <p:nvPr/>
        </p:nvSpPr>
        <p:spPr bwMode="auto">
          <a:xfrm>
            <a:off x="533400" y="228600"/>
            <a:ext cx="7696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a:solidFill>
                  <a:srgbClr val="CCFFFF"/>
                </a:solidFill>
              </a:rPr>
              <a:t>Montana LTAP Program</a:t>
            </a:r>
            <a:endParaRPr lang="en-US" kern="0" dirty="0"/>
          </a:p>
        </p:txBody>
      </p:sp>
    </p:spTree>
    <p:extLst>
      <p:ext uri="{BB962C8B-B14F-4D97-AF65-F5344CB8AC3E}">
        <p14:creationId xmlns:p14="http://schemas.microsoft.com/office/powerpoint/2010/main" val="3658764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57200" y="1928019"/>
            <a:ext cx="8229600" cy="3733800"/>
          </a:xfrm>
        </p:spPr>
        <p:txBody>
          <a:bodyPr/>
          <a:lstStyle/>
          <a:p>
            <a:pPr lvl="0" algn="l"/>
            <a:r>
              <a:rPr lang="en-US" sz="2800" dirty="0">
                <a:solidFill>
                  <a:schemeClr val="bg1"/>
                </a:solidFill>
              </a:rPr>
              <a:t>Partnering </a:t>
            </a:r>
          </a:p>
          <a:p>
            <a:pPr marL="457200" lvl="0" indent="-457200" algn="l">
              <a:buFont typeface="Arial" panose="020B0604020202020204" pitchFamily="34" charset="0"/>
              <a:buChar char="•"/>
            </a:pPr>
            <a:r>
              <a:rPr lang="en-US" sz="2800" dirty="0">
                <a:solidFill>
                  <a:schemeClr val="bg1"/>
                </a:solidFill>
              </a:rPr>
              <a:t>WTI Transportation Centers </a:t>
            </a:r>
          </a:p>
          <a:p>
            <a:pPr marL="914400" lvl="1" indent="-457200" algn="l">
              <a:buFont typeface="Arial" panose="020B0604020202020204" pitchFamily="34" charset="0"/>
              <a:buChar char="•"/>
            </a:pPr>
            <a:r>
              <a:rPr lang="en-US" sz="2400" dirty="0">
                <a:solidFill>
                  <a:schemeClr val="bg1"/>
                </a:solidFill>
              </a:rPr>
              <a:t>deliver on the </a:t>
            </a:r>
            <a:r>
              <a:rPr lang="en-US" sz="2400" u="sng" dirty="0">
                <a:solidFill>
                  <a:schemeClr val="bg1"/>
                </a:solidFill>
              </a:rPr>
              <a:t>“Tech Transfer”</a:t>
            </a:r>
            <a:r>
              <a:rPr lang="en-US" sz="2400" dirty="0">
                <a:solidFill>
                  <a:schemeClr val="bg1"/>
                </a:solidFill>
              </a:rPr>
              <a:t> portion of our mission.. </a:t>
            </a:r>
          </a:p>
          <a:p>
            <a:pPr marL="457200" lvl="0" indent="-457200" algn="l">
              <a:buFont typeface="Arial" panose="020B0604020202020204" pitchFamily="34" charset="0"/>
              <a:buChar char="•"/>
            </a:pPr>
            <a:r>
              <a:rPr lang="en-US" sz="2800" dirty="0">
                <a:solidFill>
                  <a:schemeClr val="bg1"/>
                </a:solidFill>
              </a:rPr>
              <a:t>Partnership with ND and SD LTAPs</a:t>
            </a:r>
          </a:p>
          <a:p>
            <a:pPr marL="457200" lvl="0" indent="-457200" algn="l">
              <a:buFont typeface="Arial" panose="020B0604020202020204" pitchFamily="34" charset="0"/>
              <a:buChar char="•"/>
            </a:pPr>
            <a:r>
              <a:rPr lang="en-US" sz="2800" dirty="0">
                <a:solidFill>
                  <a:schemeClr val="bg1"/>
                </a:solidFill>
              </a:rPr>
              <a:t>TLN via MDT</a:t>
            </a:r>
          </a:p>
          <a:p>
            <a:pPr marL="457200" lvl="0" indent="-457200" algn="l">
              <a:buFont typeface="Arial" panose="020B0604020202020204" pitchFamily="34" charset="0"/>
              <a:buChar char="•"/>
            </a:pPr>
            <a:r>
              <a:rPr lang="en-US" sz="2800" dirty="0">
                <a:solidFill>
                  <a:schemeClr val="bg1"/>
                </a:solidFill>
              </a:rPr>
              <a:t>Vendors participation in trainings</a:t>
            </a:r>
          </a:p>
        </p:txBody>
      </p:sp>
      <p:sp>
        <p:nvSpPr>
          <p:cNvPr id="3" name="Title 2"/>
          <p:cNvSpPr>
            <a:spLocks noGrp="1"/>
          </p:cNvSpPr>
          <p:nvPr>
            <p:ph type="ctrTitle"/>
          </p:nvPr>
        </p:nvSpPr>
        <p:spPr>
          <a:xfrm>
            <a:off x="533400" y="228600"/>
            <a:ext cx="7696200" cy="1012825"/>
          </a:xfrm>
        </p:spPr>
        <p:txBody>
          <a:bodyPr/>
          <a:lstStyle/>
          <a:p>
            <a:r>
              <a:rPr lang="en-US" altLang="en-US" dirty="0">
                <a:solidFill>
                  <a:srgbClr val="CCFFFF"/>
                </a:solidFill>
              </a:rPr>
              <a:t>Montana LTAP Program</a:t>
            </a:r>
            <a:endParaRPr lang="en-US" dirty="0"/>
          </a:p>
        </p:txBody>
      </p:sp>
      <p:sp>
        <p:nvSpPr>
          <p:cNvPr id="4" name="Rectangle 3">
            <a:extLst>
              <a:ext uri="{FF2B5EF4-FFF2-40B4-BE49-F238E27FC236}">
                <a16:creationId xmlns:a16="http://schemas.microsoft.com/office/drawing/2014/main" id="{017DDABF-F4CC-43C6-BDDF-5840890BE0FB}"/>
              </a:ext>
            </a:extLst>
          </p:cNvPr>
          <p:cNvSpPr txBox="1">
            <a:spLocks noChangeArrowheads="1"/>
          </p:cNvSpPr>
          <p:nvPr/>
        </p:nvSpPr>
        <p:spPr bwMode="auto">
          <a:xfrm>
            <a:off x="0" y="1219200"/>
            <a:ext cx="4800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altLang="en-US" b="1" kern="0" dirty="0">
                <a:solidFill>
                  <a:schemeClr val="bg1"/>
                </a:solidFill>
              </a:rPr>
              <a:t>What has Changed?</a:t>
            </a:r>
          </a:p>
        </p:txBody>
      </p:sp>
    </p:spTree>
    <p:extLst>
      <p:ext uri="{BB962C8B-B14F-4D97-AF65-F5344CB8AC3E}">
        <p14:creationId xmlns:p14="http://schemas.microsoft.com/office/powerpoint/2010/main" val="402681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70209" y="1878626"/>
            <a:ext cx="8142849" cy="1815883"/>
          </a:xfrm>
        </p:spPr>
        <p:txBody>
          <a:bodyPr/>
          <a:lstStyle/>
          <a:p>
            <a:pPr marL="285750" indent="-285750">
              <a:buFont typeface="Arial" panose="020B0604020202020204" pitchFamily="34" charset="0"/>
              <a:buChar char="•"/>
            </a:pPr>
            <a:r>
              <a:rPr lang="en-US" sz="3200" dirty="0">
                <a:solidFill>
                  <a:schemeClr val="bg1"/>
                </a:solidFill>
              </a:rPr>
              <a:t>External training expertise</a:t>
            </a:r>
            <a:endParaRPr lang="en-US" altLang="en-US" sz="2800" dirty="0">
              <a:solidFill>
                <a:schemeClr val="bg1"/>
              </a:solidFill>
            </a:endParaRPr>
          </a:p>
          <a:p>
            <a:pPr marL="685800" lvl="1">
              <a:buFont typeface="Arial" panose="020B0604020202020204" pitchFamily="34" charset="0"/>
              <a:buChar char="•"/>
            </a:pPr>
            <a:r>
              <a:rPr lang="en-US" sz="2800" dirty="0">
                <a:solidFill>
                  <a:schemeClr val="bg1"/>
                </a:solidFill>
              </a:rPr>
              <a:t>Equipment training and operations</a:t>
            </a:r>
          </a:p>
          <a:p>
            <a:pPr marL="285750" lvl="0" indent="-285750">
              <a:buFont typeface="Arial" panose="020B0604020202020204" pitchFamily="34" charset="0"/>
              <a:buChar char="•"/>
            </a:pPr>
            <a:r>
              <a:rPr lang="en-US" sz="3200" dirty="0">
                <a:solidFill>
                  <a:schemeClr val="bg1"/>
                </a:solidFill>
              </a:rPr>
              <a:t>Internal Expertise - Certifications</a:t>
            </a:r>
          </a:p>
          <a:p>
            <a:pPr marL="685800" lvl="1">
              <a:buFont typeface="Arial" panose="020B0604020202020204" pitchFamily="34" charset="0"/>
              <a:buChar char="•"/>
            </a:pPr>
            <a:endParaRPr lang="en-US" sz="2800" dirty="0">
              <a:solidFill>
                <a:schemeClr val="bg1"/>
              </a:solidFill>
            </a:endParaRPr>
          </a:p>
          <a:p>
            <a:endParaRPr lang="en-US" sz="3200" dirty="0"/>
          </a:p>
        </p:txBody>
      </p:sp>
      <p:sp>
        <p:nvSpPr>
          <p:cNvPr id="5" name="Title 2">
            <a:extLst>
              <a:ext uri="{FF2B5EF4-FFF2-40B4-BE49-F238E27FC236}">
                <a16:creationId xmlns:a16="http://schemas.microsoft.com/office/drawing/2014/main" id="{EBFA3C8A-FC94-4BB7-908A-1F7810E084D5}"/>
              </a:ext>
            </a:extLst>
          </p:cNvPr>
          <p:cNvSpPr txBox="1">
            <a:spLocks/>
          </p:cNvSpPr>
          <p:nvPr/>
        </p:nvSpPr>
        <p:spPr bwMode="auto">
          <a:xfrm>
            <a:off x="533400" y="228600"/>
            <a:ext cx="7696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kern="0" dirty="0">
                <a:solidFill>
                  <a:srgbClr val="CCFFFF"/>
                </a:solidFill>
              </a:rPr>
              <a:t>Montana LTAP Program</a:t>
            </a:r>
            <a:endParaRPr lang="en-US" kern="0" dirty="0"/>
          </a:p>
        </p:txBody>
      </p:sp>
      <p:sp>
        <p:nvSpPr>
          <p:cNvPr id="8" name="Rectangle 3">
            <a:extLst>
              <a:ext uri="{FF2B5EF4-FFF2-40B4-BE49-F238E27FC236}">
                <a16:creationId xmlns:a16="http://schemas.microsoft.com/office/drawing/2014/main" id="{E2987BF8-7BD2-4094-AA60-9254179EF893}"/>
              </a:ext>
            </a:extLst>
          </p:cNvPr>
          <p:cNvSpPr txBox="1">
            <a:spLocks noChangeArrowheads="1"/>
          </p:cNvSpPr>
          <p:nvPr/>
        </p:nvSpPr>
        <p:spPr bwMode="auto">
          <a:xfrm>
            <a:off x="0" y="1219200"/>
            <a:ext cx="4800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altLang="en-US" b="1" kern="0" dirty="0">
                <a:solidFill>
                  <a:schemeClr val="bg1"/>
                </a:solidFill>
              </a:rPr>
              <a:t>What has Changed?</a:t>
            </a:r>
          </a:p>
        </p:txBody>
      </p:sp>
      <p:sp>
        <p:nvSpPr>
          <p:cNvPr id="3" name="Rectangle 2">
            <a:extLst>
              <a:ext uri="{FF2B5EF4-FFF2-40B4-BE49-F238E27FC236}">
                <a16:creationId xmlns:a16="http://schemas.microsoft.com/office/drawing/2014/main" id="{D0FA6FCA-A990-4E40-9150-0E9E96634CE7}"/>
              </a:ext>
            </a:extLst>
          </p:cNvPr>
          <p:cNvSpPr/>
          <p:nvPr/>
        </p:nvSpPr>
        <p:spPr>
          <a:xfrm>
            <a:off x="533400" y="3581400"/>
            <a:ext cx="8079658" cy="1815882"/>
          </a:xfrm>
          <a:prstGeom prst="rect">
            <a:avLst/>
          </a:prstGeom>
        </p:spPr>
        <p:txBody>
          <a:bodyPr wrap="square" numCol="2">
            <a:spAutoFit/>
          </a:bodyPr>
          <a:lstStyle/>
          <a:p>
            <a:pPr marL="398463" lvl="1">
              <a:buFont typeface="Arial" panose="020B0604020202020204" pitchFamily="34" charset="0"/>
              <a:buChar char="•"/>
            </a:pPr>
            <a:r>
              <a:rPr lang="en-US" sz="2800" dirty="0">
                <a:solidFill>
                  <a:schemeClr val="bg1"/>
                </a:solidFill>
              </a:rPr>
              <a:t>MSHA Part 46</a:t>
            </a:r>
          </a:p>
          <a:p>
            <a:pPr marL="398463" lvl="1">
              <a:buFont typeface="Arial" panose="020B0604020202020204" pitchFamily="34" charset="0"/>
              <a:buChar char="•"/>
            </a:pPr>
            <a:r>
              <a:rPr lang="en-US" sz="2800" dirty="0">
                <a:solidFill>
                  <a:schemeClr val="bg1"/>
                </a:solidFill>
              </a:rPr>
              <a:t>ATSSA WZ Safety </a:t>
            </a:r>
          </a:p>
          <a:p>
            <a:pPr marL="398463" lvl="1">
              <a:buFont typeface="Arial" panose="020B0604020202020204" pitchFamily="34" charset="0"/>
              <a:buChar char="•"/>
            </a:pPr>
            <a:r>
              <a:rPr lang="en-US" sz="2800" dirty="0">
                <a:solidFill>
                  <a:schemeClr val="bg1"/>
                </a:solidFill>
              </a:rPr>
              <a:t>ATSSA WZ Tech</a:t>
            </a:r>
          </a:p>
          <a:p>
            <a:pPr marL="398463" lvl="1">
              <a:buFont typeface="Arial" panose="020B0604020202020204" pitchFamily="34" charset="0"/>
              <a:buChar char="•"/>
            </a:pPr>
            <a:endParaRPr lang="en-US" sz="2800" dirty="0">
              <a:solidFill>
                <a:schemeClr val="bg1"/>
              </a:solidFill>
            </a:endParaRPr>
          </a:p>
          <a:p>
            <a:pPr marL="176213" lvl="1">
              <a:buFont typeface="Arial" panose="020B0604020202020204" pitchFamily="34" charset="0"/>
              <a:buChar char="•"/>
            </a:pPr>
            <a:r>
              <a:rPr lang="en-US" sz="2800" dirty="0">
                <a:solidFill>
                  <a:schemeClr val="bg1"/>
                </a:solidFill>
              </a:rPr>
              <a:t>Medical/First Aid</a:t>
            </a:r>
          </a:p>
          <a:p>
            <a:pPr marL="176213" lvl="1">
              <a:buFont typeface="Arial" panose="020B0604020202020204" pitchFamily="34" charset="0"/>
              <a:buChar char="•"/>
            </a:pPr>
            <a:r>
              <a:rPr lang="en-US" sz="2800" dirty="0">
                <a:solidFill>
                  <a:schemeClr val="bg1"/>
                </a:solidFill>
              </a:rPr>
              <a:t>HAZMAT/</a:t>
            </a:r>
            <a:r>
              <a:rPr lang="en-US" sz="2800" dirty="0" err="1">
                <a:solidFill>
                  <a:schemeClr val="bg1"/>
                </a:solidFill>
              </a:rPr>
              <a:t>HAZWopper</a:t>
            </a:r>
            <a:endParaRPr lang="en-US" sz="2800" dirty="0">
              <a:solidFill>
                <a:schemeClr val="bg1"/>
              </a:solidFill>
            </a:endParaRPr>
          </a:p>
        </p:txBody>
      </p:sp>
    </p:spTree>
    <p:extLst>
      <p:ext uri="{BB962C8B-B14F-4D97-AF65-F5344CB8AC3E}">
        <p14:creationId xmlns:p14="http://schemas.microsoft.com/office/powerpoint/2010/main" val="369038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Montana LTAP Program</a:t>
            </a:r>
            <a:endParaRPr lang="en-US" dirty="0"/>
          </a:p>
        </p:txBody>
      </p:sp>
      <p:sp>
        <p:nvSpPr>
          <p:cNvPr id="2051" name="Rectangle 3"/>
          <p:cNvSpPr>
            <a:spLocks noGrp="1" noChangeArrowheads="1"/>
          </p:cNvSpPr>
          <p:nvPr>
            <p:ph type="body" idx="1"/>
          </p:nvPr>
        </p:nvSpPr>
        <p:spPr>
          <a:xfrm>
            <a:off x="457200" y="1916112"/>
            <a:ext cx="7620000" cy="674688"/>
          </a:xfrm>
        </p:spPr>
        <p:txBody>
          <a:bodyPr anchor="t"/>
          <a:lstStyle/>
          <a:p>
            <a:r>
              <a:rPr lang="en-US" sz="3200" dirty="0">
                <a:solidFill>
                  <a:schemeClr val="bg1"/>
                </a:solidFill>
              </a:rPr>
              <a:t>TLN Network Focus areas:</a:t>
            </a:r>
            <a:endParaRPr lang="en-US" altLang="en-US" sz="2800" dirty="0">
              <a:solidFill>
                <a:schemeClr val="bg1"/>
              </a:solidFill>
            </a:endParaRPr>
          </a:p>
        </p:txBody>
      </p:sp>
      <p:sp>
        <p:nvSpPr>
          <p:cNvPr id="2" name="Content Placeholder 1"/>
          <p:cNvSpPr>
            <a:spLocks noGrp="1"/>
          </p:cNvSpPr>
          <p:nvPr>
            <p:ph sz="half" idx="2"/>
          </p:nvPr>
        </p:nvSpPr>
        <p:spPr>
          <a:xfrm>
            <a:off x="478302" y="2636837"/>
            <a:ext cx="3581400" cy="3078163"/>
          </a:xfrm>
        </p:spPr>
        <p:txBody>
          <a:bodyPr/>
          <a:lstStyle/>
          <a:p>
            <a:pPr marL="285750" lvl="0" indent="-285750">
              <a:buFont typeface="Arial" panose="020B0604020202020204" pitchFamily="34" charset="0"/>
              <a:buChar char="•"/>
            </a:pPr>
            <a:r>
              <a:rPr lang="en-US" sz="2800" dirty="0">
                <a:solidFill>
                  <a:schemeClr val="bg1"/>
                </a:solidFill>
              </a:rPr>
              <a:t>Civil Rights</a:t>
            </a:r>
          </a:p>
          <a:p>
            <a:pPr marL="285750" lvl="0" indent="-285750">
              <a:buFont typeface="Arial" panose="020B0604020202020204" pitchFamily="34" charset="0"/>
              <a:buChar char="•"/>
            </a:pPr>
            <a:r>
              <a:rPr lang="en-US" sz="2800" dirty="0">
                <a:solidFill>
                  <a:schemeClr val="bg1"/>
                </a:solidFill>
              </a:rPr>
              <a:t>Construction</a:t>
            </a:r>
          </a:p>
          <a:p>
            <a:pPr marL="285750" lvl="0" indent="-285750">
              <a:buFont typeface="Arial" panose="020B0604020202020204" pitchFamily="34" charset="0"/>
              <a:buChar char="•"/>
            </a:pPr>
            <a:r>
              <a:rPr lang="en-US" sz="2800" dirty="0">
                <a:solidFill>
                  <a:schemeClr val="bg1"/>
                </a:solidFill>
              </a:rPr>
              <a:t>Design</a:t>
            </a:r>
          </a:p>
          <a:p>
            <a:pPr marL="285750" lvl="0" indent="-285750">
              <a:buFont typeface="Arial" panose="020B0604020202020204" pitchFamily="34" charset="0"/>
              <a:buChar char="•"/>
            </a:pPr>
            <a:r>
              <a:rPr lang="en-US" sz="2800" dirty="0">
                <a:solidFill>
                  <a:schemeClr val="bg1"/>
                </a:solidFill>
              </a:rPr>
              <a:t>Environmental</a:t>
            </a:r>
          </a:p>
          <a:p>
            <a:pPr marL="285750" lvl="0" indent="-285750">
              <a:buFont typeface="Arial" panose="020B0604020202020204" pitchFamily="34" charset="0"/>
              <a:buChar char="•"/>
            </a:pPr>
            <a:r>
              <a:rPr lang="en-US" sz="2800" dirty="0">
                <a:solidFill>
                  <a:schemeClr val="bg1"/>
                </a:solidFill>
              </a:rPr>
              <a:t>Maintenance</a:t>
            </a:r>
            <a:endParaRPr lang="en-US" sz="2800" dirty="0"/>
          </a:p>
        </p:txBody>
      </p:sp>
      <p:sp>
        <p:nvSpPr>
          <p:cNvPr id="5" name="Content Placeholder 4"/>
          <p:cNvSpPr>
            <a:spLocks noGrp="1"/>
          </p:cNvSpPr>
          <p:nvPr>
            <p:ph sz="quarter" idx="4"/>
          </p:nvPr>
        </p:nvSpPr>
        <p:spPr>
          <a:xfrm>
            <a:off x="4343400" y="2590800"/>
            <a:ext cx="4114800" cy="2514600"/>
          </a:xfrm>
        </p:spPr>
        <p:txBody>
          <a:bodyPr/>
          <a:lstStyle/>
          <a:p>
            <a:pPr marL="285750" lvl="0" indent="-285750">
              <a:buFont typeface="Arial" panose="020B0604020202020204" pitchFamily="34" charset="0"/>
              <a:buChar char="•"/>
            </a:pPr>
            <a:r>
              <a:rPr lang="en-US" sz="2800" dirty="0">
                <a:solidFill>
                  <a:schemeClr val="bg1"/>
                </a:solidFill>
              </a:rPr>
              <a:t>Materials</a:t>
            </a:r>
          </a:p>
          <a:p>
            <a:pPr marL="285750" lvl="0" indent="-285750">
              <a:buFont typeface="Arial" panose="020B0604020202020204" pitchFamily="34" charset="0"/>
              <a:buChar char="•"/>
            </a:pPr>
            <a:r>
              <a:rPr lang="en-US" sz="2800" dirty="0">
                <a:solidFill>
                  <a:schemeClr val="bg1"/>
                </a:solidFill>
              </a:rPr>
              <a:t>Planning</a:t>
            </a:r>
          </a:p>
          <a:p>
            <a:pPr marL="285750" lvl="0" indent="-285750">
              <a:buFont typeface="Arial" panose="020B0604020202020204" pitchFamily="34" charset="0"/>
              <a:buChar char="•"/>
            </a:pPr>
            <a:r>
              <a:rPr lang="en-US" sz="2800" dirty="0">
                <a:solidFill>
                  <a:schemeClr val="bg1"/>
                </a:solidFill>
              </a:rPr>
              <a:t>Professional Development</a:t>
            </a:r>
          </a:p>
          <a:p>
            <a:pPr marL="285750" lvl="0" indent="-285750">
              <a:buFont typeface="Arial" panose="020B0604020202020204" pitchFamily="34" charset="0"/>
              <a:buChar char="•"/>
            </a:pPr>
            <a:r>
              <a:rPr lang="en-US" sz="2800" dirty="0">
                <a:solidFill>
                  <a:schemeClr val="bg1"/>
                </a:solidFill>
              </a:rPr>
              <a:t>Safety/Work Zone</a:t>
            </a:r>
          </a:p>
          <a:p>
            <a:endParaRPr lang="en-US" sz="2800" dirty="0"/>
          </a:p>
        </p:txBody>
      </p:sp>
      <p:sp>
        <p:nvSpPr>
          <p:cNvPr id="6" name="Rectangle 3">
            <a:extLst>
              <a:ext uri="{FF2B5EF4-FFF2-40B4-BE49-F238E27FC236}">
                <a16:creationId xmlns:a16="http://schemas.microsoft.com/office/drawing/2014/main" id="{D804DDE9-C57B-41BC-8907-C56094B383CA}"/>
              </a:ext>
            </a:extLst>
          </p:cNvPr>
          <p:cNvSpPr txBox="1">
            <a:spLocks noChangeArrowheads="1"/>
          </p:cNvSpPr>
          <p:nvPr/>
        </p:nvSpPr>
        <p:spPr bwMode="auto">
          <a:xfrm>
            <a:off x="304800" y="1219200"/>
            <a:ext cx="4800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en-US" altLang="en-US" b="1" kern="0" dirty="0">
                <a:solidFill>
                  <a:schemeClr val="bg1"/>
                </a:solidFill>
              </a:rPr>
              <a:t>Opportunities?</a:t>
            </a:r>
          </a:p>
        </p:txBody>
      </p:sp>
    </p:spTree>
    <p:extLst>
      <p:ext uri="{BB962C8B-B14F-4D97-AF65-F5344CB8AC3E}">
        <p14:creationId xmlns:p14="http://schemas.microsoft.com/office/powerpoint/2010/main" val="3489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Montana LTAP Program</a:t>
            </a:r>
            <a:endParaRPr lang="en-US" dirty="0"/>
          </a:p>
        </p:txBody>
      </p:sp>
      <p:sp>
        <p:nvSpPr>
          <p:cNvPr id="2051" name="Rectangle 3"/>
          <p:cNvSpPr>
            <a:spLocks noGrp="1" noChangeArrowheads="1"/>
          </p:cNvSpPr>
          <p:nvPr>
            <p:ph type="body" idx="1"/>
          </p:nvPr>
        </p:nvSpPr>
        <p:spPr>
          <a:xfrm>
            <a:off x="457200" y="2305291"/>
            <a:ext cx="8229600" cy="715962"/>
          </a:xfrm>
        </p:spPr>
        <p:txBody>
          <a:bodyPr/>
          <a:lstStyle/>
          <a:p>
            <a:r>
              <a:rPr lang="en-US" sz="3200" b="0" dirty="0">
                <a:solidFill>
                  <a:schemeClr val="bg1"/>
                </a:solidFill>
              </a:rPr>
              <a:t>Solution: Local Delivery program</a:t>
            </a:r>
            <a:endParaRPr lang="en-US" altLang="en-US" sz="3200" b="0" dirty="0">
              <a:solidFill>
                <a:schemeClr val="bg1"/>
              </a:solidFill>
            </a:endParaRPr>
          </a:p>
        </p:txBody>
      </p:sp>
      <p:sp>
        <p:nvSpPr>
          <p:cNvPr id="7" name="Content Placeholder 1"/>
          <p:cNvSpPr>
            <a:spLocks noGrp="1"/>
          </p:cNvSpPr>
          <p:nvPr>
            <p:ph sz="half" idx="2"/>
          </p:nvPr>
        </p:nvSpPr>
        <p:spPr>
          <a:xfrm>
            <a:off x="706902" y="3094037"/>
            <a:ext cx="7217898" cy="3078163"/>
          </a:xfrm>
        </p:spPr>
        <p:txBody>
          <a:bodyPr/>
          <a:lstStyle/>
          <a:p>
            <a:pPr lvl="0"/>
            <a:r>
              <a:rPr lang="en-US" sz="2800" dirty="0">
                <a:solidFill>
                  <a:schemeClr val="bg1"/>
                </a:solidFill>
              </a:rPr>
              <a:t>Counties expect to see me (Director)</a:t>
            </a:r>
          </a:p>
          <a:p>
            <a:pPr lvl="1"/>
            <a:r>
              <a:rPr lang="en-US" sz="2400" dirty="0">
                <a:solidFill>
                  <a:schemeClr val="bg1"/>
                </a:solidFill>
              </a:rPr>
              <a:t>56 Counties and County Seats</a:t>
            </a:r>
          </a:p>
          <a:p>
            <a:r>
              <a:rPr lang="en-US" sz="2800" dirty="0">
                <a:solidFill>
                  <a:schemeClr val="bg1"/>
                </a:solidFill>
              </a:rPr>
              <a:t>Taking the tech to the people!</a:t>
            </a:r>
          </a:p>
          <a:p>
            <a:r>
              <a:rPr lang="en-US" sz="2800" dirty="0">
                <a:solidFill>
                  <a:schemeClr val="bg1"/>
                </a:solidFill>
              </a:rPr>
              <a:t>Leave-behind packages with easy to follow guide for resources</a:t>
            </a:r>
          </a:p>
          <a:p>
            <a:pPr lvl="1"/>
            <a:r>
              <a:rPr lang="en-US" sz="2800" dirty="0">
                <a:solidFill>
                  <a:schemeClr val="bg1"/>
                </a:solidFill>
              </a:rPr>
              <a:t>Personal contact</a:t>
            </a:r>
          </a:p>
        </p:txBody>
      </p:sp>
      <p:sp>
        <p:nvSpPr>
          <p:cNvPr id="5" name="Rectangle 3">
            <a:extLst>
              <a:ext uri="{FF2B5EF4-FFF2-40B4-BE49-F238E27FC236}">
                <a16:creationId xmlns:a16="http://schemas.microsoft.com/office/drawing/2014/main" id="{D6C38372-B173-4270-B6AB-77548F182D8A}"/>
              </a:ext>
            </a:extLst>
          </p:cNvPr>
          <p:cNvSpPr txBox="1">
            <a:spLocks noChangeArrowheads="1"/>
          </p:cNvSpPr>
          <p:nvPr/>
        </p:nvSpPr>
        <p:spPr bwMode="auto">
          <a:xfrm>
            <a:off x="457200" y="1233827"/>
            <a:ext cx="7620000" cy="10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en-US" altLang="en-US" sz="3200" kern="0" dirty="0">
                <a:solidFill>
                  <a:schemeClr val="bg1"/>
                </a:solidFill>
              </a:rPr>
              <a:t>What needs work?  Relationships and Local attention</a:t>
            </a:r>
          </a:p>
        </p:txBody>
      </p:sp>
    </p:spTree>
    <p:extLst>
      <p:ext uri="{BB962C8B-B14F-4D97-AF65-F5344CB8AC3E}">
        <p14:creationId xmlns:p14="http://schemas.microsoft.com/office/powerpoint/2010/main" val="196326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Montana LTAP Program</a:t>
            </a:r>
            <a:endParaRPr lang="en-US" dirty="0"/>
          </a:p>
        </p:txBody>
      </p:sp>
      <p:sp>
        <p:nvSpPr>
          <p:cNvPr id="2" name="Content Placeholder 1"/>
          <p:cNvSpPr>
            <a:spLocks noGrp="1"/>
          </p:cNvSpPr>
          <p:nvPr>
            <p:ph sz="half" idx="2"/>
          </p:nvPr>
        </p:nvSpPr>
        <p:spPr>
          <a:xfrm>
            <a:off x="478302" y="1981200"/>
            <a:ext cx="7979898" cy="3078163"/>
          </a:xfrm>
        </p:spPr>
        <p:txBody>
          <a:bodyPr/>
          <a:lstStyle/>
          <a:p>
            <a:r>
              <a:rPr lang="en-US" sz="3200" dirty="0">
                <a:solidFill>
                  <a:schemeClr val="bg1"/>
                </a:solidFill>
              </a:rPr>
              <a:t>Improve relationship and Coordination with MDT/FHWA</a:t>
            </a:r>
          </a:p>
          <a:p>
            <a:r>
              <a:rPr lang="en-US" sz="3200" dirty="0">
                <a:solidFill>
                  <a:schemeClr val="bg1"/>
                </a:solidFill>
              </a:rPr>
              <a:t>RRC Participation</a:t>
            </a:r>
          </a:p>
          <a:p>
            <a:r>
              <a:rPr lang="en-US" sz="3200" dirty="0">
                <a:solidFill>
                  <a:schemeClr val="bg1"/>
                </a:solidFill>
              </a:rPr>
              <a:t>Pooled-Fund</a:t>
            </a:r>
          </a:p>
          <a:p>
            <a:r>
              <a:rPr lang="en-US" sz="3200" dirty="0">
                <a:solidFill>
                  <a:schemeClr val="bg1"/>
                </a:solidFill>
              </a:rPr>
              <a:t>MDT Highway Rail Conference</a:t>
            </a:r>
          </a:p>
        </p:txBody>
      </p:sp>
      <p:sp>
        <p:nvSpPr>
          <p:cNvPr id="4" name="Rectangle 3">
            <a:extLst>
              <a:ext uri="{FF2B5EF4-FFF2-40B4-BE49-F238E27FC236}">
                <a16:creationId xmlns:a16="http://schemas.microsoft.com/office/drawing/2014/main" id="{2FC68DD8-B9B7-4729-8A6B-A9FA10802CBA}"/>
              </a:ext>
            </a:extLst>
          </p:cNvPr>
          <p:cNvSpPr txBox="1">
            <a:spLocks noChangeArrowheads="1"/>
          </p:cNvSpPr>
          <p:nvPr/>
        </p:nvSpPr>
        <p:spPr bwMode="auto">
          <a:xfrm>
            <a:off x="457200" y="1233828"/>
            <a:ext cx="7467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en-US" altLang="en-US" sz="3200" kern="0" dirty="0">
                <a:solidFill>
                  <a:schemeClr val="bg1"/>
                </a:solidFill>
              </a:rPr>
              <a:t>What needs work?</a:t>
            </a:r>
          </a:p>
        </p:txBody>
      </p:sp>
    </p:spTree>
    <p:extLst>
      <p:ext uri="{BB962C8B-B14F-4D97-AF65-F5344CB8AC3E}">
        <p14:creationId xmlns:p14="http://schemas.microsoft.com/office/powerpoint/2010/main" val="2902279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Montana LTAP Program</a:t>
            </a:r>
            <a:endParaRPr lang="en-US" dirty="0"/>
          </a:p>
        </p:txBody>
      </p:sp>
      <p:sp>
        <p:nvSpPr>
          <p:cNvPr id="2" name="Content Placeholder 1"/>
          <p:cNvSpPr>
            <a:spLocks noGrp="1"/>
          </p:cNvSpPr>
          <p:nvPr>
            <p:ph sz="half" idx="2"/>
          </p:nvPr>
        </p:nvSpPr>
        <p:spPr>
          <a:xfrm>
            <a:off x="457200" y="2057400"/>
            <a:ext cx="7217898" cy="3078163"/>
          </a:xfrm>
        </p:spPr>
        <p:txBody>
          <a:bodyPr/>
          <a:lstStyle/>
          <a:p>
            <a:r>
              <a:rPr lang="en-US" sz="3200" dirty="0">
                <a:solidFill>
                  <a:schemeClr val="bg1"/>
                </a:solidFill>
              </a:rPr>
              <a:t>MSU - transfer of research results</a:t>
            </a:r>
          </a:p>
          <a:p>
            <a:r>
              <a:rPr lang="en-US" sz="3200" dirty="0">
                <a:solidFill>
                  <a:schemeClr val="bg1"/>
                </a:solidFill>
              </a:rPr>
              <a:t>WTI Center Coordination and Training Cooperation</a:t>
            </a:r>
          </a:p>
          <a:p>
            <a:r>
              <a:rPr lang="en-US" sz="3200" dirty="0">
                <a:solidFill>
                  <a:schemeClr val="bg1"/>
                </a:solidFill>
              </a:rPr>
              <a:t>Cooperative trainings opportunities with MDT Districts</a:t>
            </a:r>
          </a:p>
        </p:txBody>
      </p:sp>
      <p:sp>
        <p:nvSpPr>
          <p:cNvPr id="7" name="Rectangle 3">
            <a:extLst>
              <a:ext uri="{FF2B5EF4-FFF2-40B4-BE49-F238E27FC236}">
                <a16:creationId xmlns:a16="http://schemas.microsoft.com/office/drawing/2014/main" id="{FDE4BF79-D18D-46A4-8AB4-05AE992C152D}"/>
              </a:ext>
            </a:extLst>
          </p:cNvPr>
          <p:cNvSpPr txBox="1">
            <a:spLocks noChangeArrowheads="1"/>
          </p:cNvSpPr>
          <p:nvPr/>
        </p:nvSpPr>
        <p:spPr bwMode="auto">
          <a:xfrm>
            <a:off x="457200" y="1233828"/>
            <a:ext cx="7467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en-US" altLang="en-US" sz="3600" kern="0" dirty="0">
                <a:solidFill>
                  <a:schemeClr val="bg1"/>
                </a:solidFill>
              </a:rPr>
              <a:t>What needs work?</a:t>
            </a:r>
          </a:p>
        </p:txBody>
      </p:sp>
    </p:spTree>
    <p:extLst>
      <p:ext uri="{BB962C8B-B14F-4D97-AF65-F5344CB8AC3E}">
        <p14:creationId xmlns:p14="http://schemas.microsoft.com/office/powerpoint/2010/main" val="172800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Montana LTAP Program</a:t>
            </a:r>
            <a:endParaRPr lang="en-US" dirty="0"/>
          </a:p>
        </p:txBody>
      </p:sp>
      <p:sp>
        <p:nvSpPr>
          <p:cNvPr id="2051" name="Rectangle 3"/>
          <p:cNvSpPr>
            <a:spLocks noGrp="1" noChangeArrowheads="1"/>
          </p:cNvSpPr>
          <p:nvPr>
            <p:ph type="body" idx="1"/>
          </p:nvPr>
        </p:nvSpPr>
        <p:spPr>
          <a:xfrm>
            <a:off x="457200" y="1951038"/>
            <a:ext cx="7467600" cy="639762"/>
          </a:xfrm>
        </p:spPr>
        <p:txBody>
          <a:bodyPr/>
          <a:lstStyle/>
          <a:p>
            <a:r>
              <a:rPr lang="en-US" sz="3200" dirty="0">
                <a:solidFill>
                  <a:schemeClr val="bg1"/>
                </a:solidFill>
              </a:rPr>
              <a:t>Coordination and Communication</a:t>
            </a:r>
            <a:endParaRPr lang="en-US" altLang="en-US" sz="2800" dirty="0">
              <a:solidFill>
                <a:schemeClr val="bg1"/>
              </a:solidFill>
            </a:endParaRPr>
          </a:p>
        </p:txBody>
      </p:sp>
      <p:sp>
        <p:nvSpPr>
          <p:cNvPr id="2" name="Content Placeholder 1"/>
          <p:cNvSpPr>
            <a:spLocks noGrp="1"/>
          </p:cNvSpPr>
          <p:nvPr>
            <p:ph sz="half" idx="2"/>
          </p:nvPr>
        </p:nvSpPr>
        <p:spPr>
          <a:xfrm>
            <a:off x="478302" y="2667000"/>
            <a:ext cx="8360898" cy="2438400"/>
          </a:xfrm>
        </p:spPr>
        <p:txBody>
          <a:bodyPr/>
          <a:lstStyle/>
          <a:p>
            <a:pPr lvl="0"/>
            <a:r>
              <a:rPr lang="en-US" sz="2800" dirty="0">
                <a:solidFill>
                  <a:schemeClr val="bg1"/>
                </a:solidFill>
              </a:rPr>
              <a:t>Service to Cities and Towns</a:t>
            </a:r>
          </a:p>
          <a:p>
            <a:pPr lvl="0"/>
            <a:r>
              <a:rPr lang="en-US" sz="2800" dirty="0">
                <a:solidFill>
                  <a:schemeClr val="bg1"/>
                </a:solidFill>
              </a:rPr>
              <a:t>Role with APWA</a:t>
            </a:r>
          </a:p>
          <a:p>
            <a:pPr lvl="0"/>
            <a:r>
              <a:rPr lang="en-US" sz="2800" dirty="0">
                <a:solidFill>
                  <a:schemeClr val="bg1"/>
                </a:solidFill>
              </a:rPr>
              <a:t>Role with MDT</a:t>
            </a:r>
          </a:p>
          <a:p>
            <a:pPr lvl="0"/>
            <a:r>
              <a:rPr lang="en-US" sz="2800" dirty="0">
                <a:solidFill>
                  <a:schemeClr val="bg1"/>
                </a:solidFill>
              </a:rPr>
              <a:t>NPS/USFS/BLM</a:t>
            </a:r>
          </a:p>
        </p:txBody>
      </p:sp>
      <p:sp>
        <p:nvSpPr>
          <p:cNvPr id="5" name="Rectangle 3">
            <a:extLst>
              <a:ext uri="{FF2B5EF4-FFF2-40B4-BE49-F238E27FC236}">
                <a16:creationId xmlns:a16="http://schemas.microsoft.com/office/drawing/2014/main" id="{7E564458-7CF7-4258-8A79-C95E094B85E4}"/>
              </a:ext>
            </a:extLst>
          </p:cNvPr>
          <p:cNvSpPr txBox="1">
            <a:spLocks noChangeArrowheads="1"/>
          </p:cNvSpPr>
          <p:nvPr/>
        </p:nvSpPr>
        <p:spPr bwMode="auto">
          <a:xfrm>
            <a:off x="457200" y="1233828"/>
            <a:ext cx="7467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400" b="1">
                <a:solidFill>
                  <a:schemeClr val="tx1"/>
                </a:solidFill>
                <a:latin typeface="+mn-lt"/>
                <a:ea typeface="+mn-ea"/>
                <a:cs typeface="+mn-cs"/>
              </a:defRPr>
            </a:lvl1pPr>
            <a:lvl2pPr marL="457200" indent="0" algn="l" rtl="0" eaLnBrk="0" fontAlgn="base" hangingPunct="0">
              <a:spcBef>
                <a:spcPct val="20000"/>
              </a:spcBef>
              <a:spcAft>
                <a:spcPct val="0"/>
              </a:spcAft>
              <a:buNone/>
              <a:defRPr sz="2000" b="1">
                <a:solidFill>
                  <a:schemeClr val="tx1"/>
                </a:solidFill>
                <a:latin typeface="+mn-lt"/>
              </a:defRPr>
            </a:lvl2pPr>
            <a:lvl3pPr marL="914400" indent="0" algn="l" rtl="0" eaLnBrk="0" fontAlgn="base" hangingPunct="0">
              <a:spcBef>
                <a:spcPct val="20000"/>
              </a:spcBef>
              <a:spcAft>
                <a:spcPct val="0"/>
              </a:spcAft>
              <a:buNone/>
              <a:defRPr sz="1800" b="1">
                <a:solidFill>
                  <a:schemeClr val="tx1"/>
                </a:solidFill>
                <a:latin typeface="+mn-lt"/>
              </a:defRPr>
            </a:lvl3pPr>
            <a:lvl4pPr marL="1371600" indent="0" algn="l" rtl="0" eaLnBrk="0" fontAlgn="base" hangingPunct="0">
              <a:spcBef>
                <a:spcPct val="20000"/>
              </a:spcBef>
              <a:spcAft>
                <a:spcPct val="0"/>
              </a:spcAft>
              <a:buNone/>
              <a:defRPr sz="1600" b="1">
                <a:solidFill>
                  <a:schemeClr val="tx1"/>
                </a:solidFill>
                <a:latin typeface="+mn-lt"/>
              </a:defRPr>
            </a:lvl4pPr>
            <a:lvl5pPr marL="1828800" indent="0" algn="l" rtl="0" eaLnBrk="0" fontAlgn="base" hangingPunct="0">
              <a:spcBef>
                <a:spcPct val="20000"/>
              </a:spcBef>
              <a:spcAft>
                <a:spcPct val="0"/>
              </a:spcAft>
              <a:buNone/>
              <a:defRPr sz="1600" b="1">
                <a:solidFill>
                  <a:schemeClr val="tx1"/>
                </a:solidFill>
                <a:latin typeface="+mn-lt"/>
              </a:defRPr>
            </a:lvl5pPr>
            <a:lvl6pPr marL="2286000" indent="0" algn="l" rtl="0" fontAlgn="base">
              <a:spcBef>
                <a:spcPct val="20000"/>
              </a:spcBef>
              <a:spcAft>
                <a:spcPct val="0"/>
              </a:spcAft>
              <a:buNone/>
              <a:defRPr sz="1600" b="1">
                <a:solidFill>
                  <a:schemeClr val="tx1"/>
                </a:solidFill>
                <a:latin typeface="+mn-lt"/>
              </a:defRPr>
            </a:lvl6pPr>
            <a:lvl7pPr marL="2743200" indent="0" algn="l" rtl="0" fontAlgn="base">
              <a:spcBef>
                <a:spcPct val="20000"/>
              </a:spcBef>
              <a:spcAft>
                <a:spcPct val="0"/>
              </a:spcAft>
              <a:buNone/>
              <a:defRPr sz="1600" b="1">
                <a:solidFill>
                  <a:schemeClr val="tx1"/>
                </a:solidFill>
                <a:latin typeface="+mn-lt"/>
              </a:defRPr>
            </a:lvl7pPr>
            <a:lvl8pPr marL="3200400" indent="0" algn="l" rtl="0" fontAlgn="base">
              <a:spcBef>
                <a:spcPct val="20000"/>
              </a:spcBef>
              <a:spcAft>
                <a:spcPct val="0"/>
              </a:spcAft>
              <a:buNone/>
              <a:defRPr sz="1600" b="1">
                <a:solidFill>
                  <a:schemeClr val="tx1"/>
                </a:solidFill>
                <a:latin typeface="+mn-lt"/>
              </a:defRPr>
            </a:lvl8pPr>
            <a:lvl9pPr marL="3657600" indent="0" algn="l" rtl="0" fontAlgn="base">
              <a:spcBef>
                <a:spcPct val="20000"/>
              </a:spcBef>
              <a:spcAft>
                <a:spcPct val="0"/>
              </a:spcAft>
              <a:buNone/>
              <a:defRPr sz="1600" b="1">
                <a:solidFill>
                  <a:schemeClr val="tx1"/>
                </a:solidFill>
                <a:latin typeface="+mn-lt"/>
              </a:defRPr>
            </a:lvl9pPr>
          </a:lstStyle>
          <a:p>
            <a:r>
              <a:rPr lang="en-US" altLang="en-US" sz="3600" kern="0" dirty="0">
                <a:solidFill>
                  <a:schemeClr val="bg1"/>
                </a:solidFill>
              </a:rPr>
              <a:t>What needs work?</a:t>
            </a:r>
          </a:p>
        </p:txBody>
      </p:sp>
    </p:spTree>
    <p:extLst>
      <p:ext uri="{BB962C8B-B14F-4D97-AF65-F5344CB8AC3E}">
        <p14:creationId xmlns:p14="http://schemas.microsoft.com/office/powerpoint/2010/main" val="1087670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solidFill>
                  <a:srgbClr val="CCFFFF"/>
                </a:solidFill>
              </a:rPr>
              <a:t>Montana LTAP Program  highlights</a:t>
            </a:r>
            <a:endParaRPr lang="en-US" dirty="0"/>
          </a:p>
        </p:txBody>
      </p:sp>
      <p:pic>
        <p:nvPicPr>
          <p:cNvPr id="5" name="Picture 4" descr="mt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75446"/>
            <a:ext cx="7620000" cy="523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8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0DFA090-557A-4508-A18C-83735E7C1185}"/>
              </a:ext>
            </a:extLst>
          </p:cNvPr>
          <p:cNvSpPr>
            <a:spLocks noGrp="1"/>
          </p:cNvSpPr>
          <p:nvPr>
            <p:ph type="subTitle" idx="1"/>
          </p:nvPr>
        </p:nvSpPr>
        <p:spPr>
          <a:xfrm>
            <a:off x="1371600" y="3886200"/>
            <a:ext cx="6400800" cy="1752600"/>
          </a:xfrm>
        </p:spPr>
        <p:txBody>
          <a:bodyPr/>
          <a:lstStyle/>
          <a:p>
            <a:endParaRPr lang="en-US"/>
          </a:p>
        </p:txBody>
      </p:sp>
      <p:pic>
        <p:nvPicPr>
          <p:cNvPr id="8" name="Picture 7">
            <a:extLst>
              <a:ext uri="{FF2B5EF4-FFF2-40B4-BE49-F238E27FC236}">
                <a16:creationId xmlns:a16="http://schemas.microsoft.com/office/drawing/2014/main" id="{50CF7555-71AD-42DA-9C4E-2838413CE6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678" y="76200"/>
            <a:ext cx="7555522" cy="5744210"/>
          </a:xfrm>
          <a:prstGeom prst="rect">
            <a:avLst/>
          </a:prstGeom>
          <a:noFill/>
          <a:ln>
            <a:noFill/>
          </a:ln>
        </p:spPr>
      </p:pic>
    </p:spTree>
    <p:extLst>
      <p:ext uri="{BB962C8B-B14F-4D97-AF65-F5344CB8AC3E}">
        <p14:creationId xmlns:p14="http://schemas.microsoft.com/office/powerpoint/2010/main" val="367839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228600"/>
            <a:ext cx="8077200" cy="1066799"/>
          </a:xfrm>
        </p:spPr>
        <p:txBody>
          <a:bodyPr/>
          <a:lstStyle/>
          <a:p>
            <a:pPr eaLnBrk="1" hangingPunct="1"/>
            <a:r>
              <a:rPr lang="en-US" altLang="en-US" sz="4000" b="1" dirty="0">
                <a:solidFill>
                  <a:srgbClr val="CCECFF"/>
                </a:solidFill>
              </a:rPr>
              <a:t>Montana LTAP </a:t>
            </a:r>
            <a:br>
              <a:rPr lang="en-US" altLang="en-US" sz="4000" b="1" dirty="0">
                <a:solidFill>
                  <a:srgbClr val="CCECFF"/>
                </a:solidFill>
              </a:rPr>
            </a:br>
            <a:r>
              <a:rPr lang="en-US" altLang="en-US" sz="4000" b="1" dirty="0">
                <a:solidFill>
                  <a:srgbClr val="CCECFF"/>
                </a:solidFill>
              </a:rPr>
              <a:t>Safety Certification Program</a:t>
            </a:r>
            <a:endParaRPr lang="en-US" altLang="en-US" b="1" dirty="0">
              <a:solidFill>
                <a:srgbClr val="CCECFF"/>
              </a:solidFill>
            </a:endParaRPr>
          </a:p>
        </p:txBody>
      </p:sp>
      <p:sp>
        <p:nvSpPr>
          <p:cNvPr id="2051" name="Rectangle 3"/>
          <p:cNvSpPr>
            <a:spLocks noGrp="1" noChangeArrowheads="1"/>
          </p:cNvSpPr>
          <p:nvPr>
            <p:ph type="subTitle" idx="1"/>
          </p:nvPr>
        </p:nvSpPr>
        <p:spPr>
          <a:xfrm>
            <a:off x="152400" y="1600200"/>
            <a:ext cx="8686800" cy="4191000"/>
          </a:xfrm>
        </p:spPr>
        <p:txBody>
          <a:bodyPr/>
          <a:lstStyle/>
          <a:p>
            <a:pPr lvl="0" algn="l">
              <a:lnSpc>
                <a:spcPct val="150000"/>
              </a:lnSpc>
            </a:pPr>
            <a:r>
              <a:rPr lang="en-US" sz="2800" dirty="0">
                <a:solidFill>
                  <a:schemeClr val="bg1"/>
                </a:solidFill>
              </a:rPr>
              <a:t>Update on cooperative efforts to develop a Certification program for Transportation Safety, referred to as a Local Road Safety Certificate in cooperation with WTI’s National Center for Rural Road Safety and NACE.  </a:t>
            </a:r>
          </a:p>
        </p:txBody>
      </p:sp>
    </p:spTree>
    <p:extLst>
      <p:ext uri="{BB962C8B-B14F-4D97-AF65-F5344CB8AC3E}">
        <p14:creationId xmlns:p14="http://schemas.microsoft.com/office/powerpoint/2010/main" val="4147709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228601"/>
            <a:ext cx="5829300" cy="838200"/>
          </a:xfrm>
        </p:spPr>
        <p:txBody>
          <a:bodyPr/>
          <a:lstStyle/>
          <a:p>
            <a:pPr eaLnBrk="1" hangingPunct="1"/>
            <a:r>
              <a:rPr lang="en-US" altLang="en-US" sz="4000" b="1" dirty="0">
                <a:solidFill>
                  <a:srgbClr val="CCECFF"/>
                </a:solidFill>
              </a:rPr>
              <a:t>Montana LTAP</a:t>
            </a:r>
            <a:endParaRPr lang="en-US" altLang="en-US" b="1" dirty="0">
              <a:solidFill>
                <a:srgbClr val="CCECFF"/>
              </a:solidFill>
            </a:endParaRPr>
          </a:p>
        </p:txBody>
      </p:sp>
      <p:sp>
        <p:nvSpPr>
          <p:cNvPr id="2051" name="Rectangle 3"/>
          <p:cNvSpPr>
            <a:spLocks noGrp="1" noChangeArrowheads="1"/>
          </p:cNvSpPr>
          <p:nvPr>
            <p:ph type="subTitle" idx="1"/>
          </p:nvPr>
        </p:nvSpPr>
        <p:spPr>
          <a:xfrm>
            <a:off x="152400" y="1219200"/>
            <a:ext cx="8686800" cy="4191000"/>
          </a:xfrm>
        </p:spPr>
        <p:txBody>
          <a:bodyPr/>
          <a:lstStyle/>
          <a:p>
            <a:pPr lvl="0" algn="l"/>
            <a:r>
              <a:rPr lang="en-US" sz="2800" dirty="0">
                <a:solidFill>
                  <a:schemeClr val="bg1"/>
                </a:solidFill>
              </a:rPr>
              <a:t>In 2017 the following occurred:</a:t>
            </a:r>
          </a:p>
          <a:p>
            <a:pPr lvl="0" algn="l"/>
            <a:r>
              <a:rPr lang="en-US" sz="2800" dirty="0">
                <a:solidFill>
                  <a:schemeClr val="bg1"/>
                </a:solidFill>
              </a:rPr>
              <a:t>The National Center for Rural Road Safety (Safety Center) put together a report entitled “</a:t>
            </a:r>
            <a:r>
              <a:rPr lang="en-US" sz="2800" u="sng" dirty="0">
                <a:solidFill>
                  <a:schemeClr val="bg1"/>
                </a:solidFill>
                <a:hlinkClick r:id="rId3"/>
              </a:rPr>
              <a:t>Development Materials for a Local Maintenance Personnel Rural Road Safety Recognition Program.</a:t>
            </a:r>
            <a:r>
              <a:rPr lang="en-US" sz="2800" dirty="0">
                <a:solidFill>
                  <a:schemeClr val="bg1"/>
                </a:solidFill>
              </a:rPr>
              <a:t>”</a:t>
            </a:r>
          </a:p>
          <a:p>
            <a:pPr lvl="0" algn="l"/>
            <a:endParaRPr lang="en-US" sz="2800" dirty="0">
              <a:solidFill>
                <a:schemeClr val="bg1"/>
              </a:solidFill>
            </a:endParaRPr>
          </a:p>
          <a:p>
            <a:pPr algn="l"/>
            <a:r>
              <a:rPr lang="en-US" sz="2800" dirty="0">
                <a:solidFill>
                  <a:schemeClr val="bg1"/>
                </a:solidFill>
              </a:rPr>
              <a:t>Also, the National Association of County Engineers (NACE) began laying the groundwork for a </a:t>
            </a:r>
            <a:r>
              <a:rPr lang="en-US" sz="2800" u="sng" dirty="0">
                <a:solidFill>
                  <a:schemeClr val="bg1"/>
                </a:solidFill>
              </a:rPr>
              <a:t>Local Road Safety Certificate</a:t>
            </a:r>
            <a:r>
              <a:rPr lang="en-US" sz="2800" dirty="0">
                <a:solidFill>
                  <a:schemeClr val="bg1"/>
                </a:solidFill>
              </a:rPr>
              <a:t>.</a:t>
            </a:r>
          </a:p>
        </p:txBody>
      </p:sp>
    </p:spTree>
    <p:extLst>
      <p:ext uri="{BB962C8B-B14F-4D97-AF65-F5344CB8AC3E}">
        <p14:creationId xmlns:p14="http://schemas.microsoft.com/office/powerpoint/2010/main" val="234483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66700"/>
            <a:ext cx="8229600" cy="8382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
        <p:nvSpPr>
          <p:cNvPr id="2051" name="Rectangle 3"/>
          <p:cNvSpPr>
            <a:spLocks noGrp="1" noChangeArrowheads="1"/>
          </p:cNvSpPr>
          <p:nvPr>
            <p:ph type="subTitle" idx="1"/>
          </p:nvPr>
        </p:nvSpPr>
        <p:spPr>
          <a:xfrm>
            <a:off x="228600" y="1219200"/>
            <a:ext cx="8686800" cy="4724400"/>
          </a:xfrm>
        </p:spPr>
        <p:txBody>
          <a:bodyPr/>
          <a:lstStyle/>
          <a:p>
            <a:pPr lvl="0" algn="l"/>
            <a:r>
              <a:rPr lang="en-US" sz="3200" dirty="0">
                <a:solidFill>
                  <a:schemeClr val="bg1"/>
                </a:solidFill>
              </a:rPr>
              <a:t>Also in 2017, the West Region Transportation Workforce Center (WRTWC) received a grant to work on developing a national implementation plan for </a:t>
            </a:r>
            <a:r>
              <a:rPr lang="en-US" sz="3200" b="1" dirty="0">
                <a:solidFill>
                  <a:schemeClr val="bg1"/>
                </a:solidFill>
              </a:rPr>
              <a:t>transportation safety career pathways</a:t>
            </a:r>
            <a:r>
              <a:rPr lang="en-US" sz="3200" dirty="0">
                <a:solidFill>
                  <a:schemeClr val="bg1"/>
                </a:solidFill>
              </a:rPr>
              <a:t>. </a:t>
            </a:r>
          </a:p>
          <a:p>
            <a:pPr lvl="0" algn="l"/>
            <a:r>
              <a:rPr lang="en-US" sz="3200" dirty="0">
                <a:solidFill>
                  <a:schemeClr val="bg1"/>
                </a:solidFill>
              </a:rPr>
              <a:t> </a:t>
            </a:r>
          </a:p>
        </p:txBody>
      </p:sp>
    </p:spTree>
    <p:extLst>
      <p:ext uri="{BB962C8B-B14F-4D97-AF65-F5344CB8AC3E}">
        <p14:creationId xmlns:p14="http://schemas.microsoft.com/office/powerpoint/2010/main" val="2216001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66700"/>
            <a:ext cx="8229600" cy="8382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
        <p:nvSpPr>
          <p:cNvPr id="2051" name="Rectangle 3"/>
          <p:cNvSpPr>
            <a:spLocks noGrp="1" noChangeArrowheads="1"/>
          </p:cNvSpPr>
          <p:nvPr>
            <p:ph type="subTitle" idx="1"/>
          </p:nvPr>
        </p:nvSpPr>
        <p:spPr>
          <a:xfrm>
            <a:off x="228600" y="1219200"/>
            <a:ext cx="8686800" cy="4953000"/>
          </a:xfrm>
        </p:spPr>
        <p:txBody>
          <a:bodyPr/>
          <a:lstStyle/>
          <a:p>
            <a:pPr lvl="0" algn="l"/>
            <a:r>
              <a:rPr lang="en-US" sz="3200" dirty="0">
                <a:solidFill>
                  <a:schemeClr val="bg1"/>
                </a:solidFill>
              </a:rPr>
              <a:t>The WRTWC conducted research and worked with an advisory group over the first year of the project to understand needs of the profession. </a:t>
            </a:r>
          </a:p>
          <a:p>
            <a:pPr lvl="0" algn="l"/>
            <a:r>
              <a:rPr lang="en-US" sz="3200" dirty="0">
                <a:solidFill>
                  <a:schemeClr val="bg1"/>
                </a:solidFill>
              </a:rPr>
              <a:t>These were the safety training priorities:</a:t>
            </a:r>
          </a:p>
          <a:p>
            <a:pPr marL="342900" lvl="0" indent="-342900" algn="l">
              <a:buFont typeface="Arial" panose="020B0604020202020204" pitchFamily="34" charset="0"/>
              <a:buChar char="•"/>
            </a:pPr>
            <a:r>
              <a:rPr lang="en-US" sz="3200" dirty="0">
                <a:solidFill>
                  <a:schemeClr val="bg1"/>
                </a:solidFill>
              </a:rPr>
              <a:t>road construction</a:t>
            </a:r>
          </a:p>
          <a:p>
            <a:pPr marL="342900" lvl="0" indent="-342900" algn="l">
              <a:buFont typeface="Arial" panose="020B0604020202020204" pitchFamily="34" charset="0"/>
              <a:buChar char="•"/>
            </a:pPr>
            <a:r>
              <a:rPr lang="en-US" sz="3200" dirty="0">
                <a:solidFill>
                  <a:schemeClr val="bg1"/>
                </a:solidFill>
              </a:rPr>
              <a:t>maintenance</a:t>
            </a:r>
          </a:p>
          <a:p>
            <a:pPr marL="342900" lvl="0" indent="-342900" algn="l">
              <a:buFont typeface="Arial" panose="020B0604020202020204" pitchFamily="34" charset="0"/>
              <a:buChar char="•"/>
            </a:pPr>
            <a:r>
              <a:rPr lang="en-US" sz="3200" dirty="0">
                <a:solidFill>
                  <a:schemeClr val="bg1"/>
                </a:solidFill>
              </a:rPr>
              <a:t>engineering and design staff </a:t>
            </a:r>
          </a:p>
          <a:p>
            <a:pPr lvl="0" algn="l"/>
            <a:endParaRPr lang="en-US" sz="3200" dirty="0">
              <a:solidFill>
                <a:schemeClr val="bg1"/>
              </a:solidFill>
            </a:endParaRPr>
          </a:p>
        </p:txBody>
      </p:sp>
    </p:spTree>
    <p:extLst>
      <p:ext uri="{BB962C8B-B14F-4D97-AF65-F5344CB8AC3E}">
        <p14:creationId xmlns:p14="http://schemas.microsoft.com/office/powerpoint/2010/main" val="4262334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371600"/>
            <a:ext cx="8686800" cy="4191000"/>
          </a:xfrm>
        </p:spPr>
        <p:txBody>
          <a:bodyPr/>
          <a:lstStyle/>
          <a:p>
            <a:pPr algn="l"/>
            <a:r>
              <a:rPr lang="en-US" sz="3200" dirty="0">
                <a:solidFill>
                  <a:schemeClr val="bg1"/>
                </a:solidFill>
              </a:rPr>
              <a:t>Also, the National Association of County Engineers (NACE) began laying the groundwork for a </a:t>
            </a:r>
            <a:r>
              <a:rPr lang="en-US" sz="3200" u="sng" dirty="0">
                <a:solidFill>
                  <a:schemeClr val="bg1"/>
                </a:solidFill>
              </a:rPr>
              <a:t>Local Road Safety Certificate</a:t>
            </a:r>
            <a:r>
              <a:rPr lang="en-US" sz="3200" dirty="0">
                <a:solidFill>
                  <a:schemeClr val="bg1"/>
                </a:solidFill>
              </a:rPr>
              <a:t>.</a:t>
            </a:r>
          </a:p>
          <a:p>
            <a:pPr algn="l"/>
            <a:endParaRPr lang="en-US" sz="3200" dirty="0">
              <a:solidFill>
                <a:schemeClr val="bg1"/>
              </a:solidFill>
            </a:endParaRPr>
          </a:p>
          <a:p>
            <a:pPr algn="l"/>
            <a:r>
              <a:rPr lang="en-US" sz="3200" dirty="0">
                <a:solidFill>
                  <a:schemeClr val="bg1"/>
                </a:solidFill>
              </a:rPr>
              <a:t>You can see that there are many parallel efforts here….</a:t>
            </a:r>
          </a:p>
          <a:p>
            <a:pPr lvl="0" algn="l"/>
            <a:endParaRPr lang="en-US" sz="3200" dirty="0">
              <a:solidFill>
                <a:schemeClr val="bg1"/>
              </a:solidFill>
            </a:endParaRPr>
          </a:p>
        </p:txBody>
      </p:sp>
      <p:sp>
        <p:nvSpPr>
          <p:cNvPr id="6" name="Rectangle 2">
            <a:extLst>
              <a:ext uri="{FF2B5EF4-FFF2-40B4-BE49-F238E27FC236}">
                <a16:creationId xmlns:a16="http://schemas.microsoft.com/office/drawing/2014/main" id="{29B9E6C0-2A34-4D91-9768-2C64B3FA6E7B}"/>
              </a:ext>
            </a:extLst>
          </p:cNvPr>
          <p:cNvSpPr txBox="1">
            <a:spLocks noChangeArrowheads="1"/>
          </p:cNvSpPr>
          <p:nvPr/>
        </p:nvSpPr>
        <p:spPr bwMode="auto">
          <a:xfrm>
            <a:off x="457200" y="2667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r>
              <a:rPr lang="en-US" sz="4000" u="sng" kern="0">
                <a:solidFill>
                  <a:schemeClr val="bg1"/>
                </a:solidFill>
              </a:rPr>
              <a:t>Local Road Safety Certificate</a:t>
            </a:r>
            <a:endParaRPr lang="en-US" altLang="en-US" b="1" kern="0" dirty="0">
              <a:solidFill>
                <a:srgbClr val="CCECFF"/>
              </a:solidFill>
            </a:endParaRPr>
          </a:p>
        </p:txBody>
      </p:sp>
    </p:spTree>
    <p:extLst>
      <p:ext uri="{BB962C8B-B14F-4D97-AF65-F5344CB8AC3E}">
        <p14:creationId xmlns:p14="http://schemas.microsoft.com/office/powerpoint/2010/main" val="3927772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143000"/>
            <a:ext cx="8686800" cy="4191000"/>
          </a:xfrm>
        </p:spPr>
        <p:txBody>
          <a:bodyPr/>
          <a:lstStyle/>
          <a:p>
            <a:pPr lvl="0" algn="l"/>
            <a:r>
              <a:rPr lang="en-US" sz="2800" dirty="0">
                <a:solidFill>
                  <a:schemeClr val="bg1"/>
                </a:solidFill>
              </a:rPr>
              <a:t>At the end of 2017, both NACE and WRTWC approached the Safety Center about the need for safety training module development. </a:t>
            </a:r>
          </a:p>
          <a:p>
            <a:pPr lvl="0" algn="l"/>
            <a:endParaRPr lang="en-US" sz="2800" dirty="0">
              <a:solidFill>
                <a:schemeClr val="bg1"/>
              </a:solidFill>
            </a:endParaRPr>
          </a:p>
          <a:p>
            <a:pPr lvl="0" algn="l"/>
            <a:r>
              <a:rPr lang="en-US" sz="2800" dirty="0">
                <a:solidFill>
                  <a:schemeClr val="bg1"/>
                </a:solidFill>
              </a:rPr>
              <a:t>In 2018, the three entities began working together towards the same goal of developing a Local Road Safety Certificate. The newest version of the framework incorporates/melds the previous work done by all three entities.</a:t>
            </a:r>
          </a:p>
        </p:txBody>
      </p:sp>
      <p:sp>
        <p:nvSpPr>
          <p:cNvPr id="6" name="Rectangle 2">
            <a:extLst>
              <a:ext uri="{FF2B5EF4-FFF2-40B4-BE49-F238E27FC236}">
                <a16:creationId xmlns:a16="http://schemas.microsoft.com/office/drawing/2014/main" id="{513AB3FA-6115-486B-AA0B-467FCA31E270}"/>
              </a:ext>
            </a:extLst>
          </p:cNvPr>
          <p:cNvSpPr txBox="1">
            <a:spLocks noChangeArrowheads="1"/>
          </p:cNvSpPr>
          <p:nvPr/>
        </p:nvSpPr>
        <p:spPr bwMode="auto">
          <a:xfrm>
            <a:off x="457200" y="2667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r>
              <a:rPr lang="en-US" sz="4000" u="sng" kern="0">
                <a:solidFill>
                  <a:schemeClr val="bg1"/>
                </a:solidFill>
              </a:rPr>
              <a:t>Local Road Safety Certificate</a:t>
            </a:r>
            <a:endParaRPr lang="en-US" altLang="en-US" b="1" kern="0" dirty="0">
              <a:solidFill>
                <a:srgbClr val="CCECFF"/>
              </a:solidFill>
            </a:endParaRPr>
          </a:p>
        </p:txBody>
      </p:sp>
    </p:spTree>
    <p:extLst>
      <p:ext uri="{BB962C8B-B14F-4D97-AF65-F5344CB8AC3E}">
        <p14:creationId xmlns:p14="http://schemas.microsoft.com/office/powerpoint/2010/main" val="1404073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143000"/>
            <a:ext cx="8686800" cy="4800600"/>
          </a:xfrm>
        </p:spPr>
        <p:txBody>
          <a:bodyPr/>
          <a:lstStyle/>
          <a:p>
            <a:pPr lvl="0" algn="l"/>
            <a:r>
              <a:rPr lang="en-US" sz="3200" u="sng" dirty="0">
                <a:solidFill>
                  <a:schemeClr val="bg1"/>
                </a:solidFill>
              </a:rPr>
              <a:t>VISION</a:t>
            </a:r>
          </a:p>
          <a:p>
            <a:pPr lvl="1" algn="l"/>
            <a:r>
              <a:rPr lang="en-US" sz="2800" dirty="0">
                <a:solidFill>
                  <a:schemeClr val="bg1"/>
                </a:solidFill>
              </a:rPr>
              <a:t>The </a:t>
            </a:r>
            <a:r>
              <a:rPr lang="en-US" sz="2800" b="1" dirty="0">
                <a:solidFill>
                  <a:schemeClr val="bg1"/>
                </a:solidFill>
              </a:rPr>
              <a:t>vision</a:t>
            </a:r>
            <a:r>
              <a:rPr lang="en-US" sz="2800" dirty="0">
                <a:solidFill>
                  <a:schemeClr val="bg1"/>
                </a:solidFill>
              </a:rPr>
              <a:t> (as laid out by NACE) is to </a:t>
            </a:r>
            <a:r>
              <a:rPr lang="en-US" sz="2800" u="sng" dirty="0">
                <a:solidFill>
                  <a:schemeClr val="bg1"/>
                </a:solidFill>
              </a:rPr>
              <a:t>“eliminate fatal and serious crashes from all public roads.”</a:t>
            </a:r>
          </a:p>
          <a:p>
            <a:pPr lvl="0" algn="l"/>
            <a:endParaRPr lang="en-US" sz="3200" u="sng" dirty="0">
              <a:solidFill>
                <a:schemeClr val="bg1"/>
              </a:solidFill>
            </a:endParaRPr>
          </a:p>
          <a:p>
            <a:pPr lvl="0" algn="l"/>
            <a:r>
              <a:rPr lang="en-US" sz="3200" u="sng" dirty="0">
                <a:solidFill>
                  <a:schemeClr val="bg1"/>
                </a:solidFill>
              </a:rPr>
              <a:t>MISSION</a:t>
            </a:r>
            <a:endParaRPr lang="en-US" sz="3200" dirty="0">
              <a:solidFill>
                <a:schemeClr val="bg1"/>
              </a:solidFill>
            </a:endParaRPr>
          </a:p>
          <a:p>
            <a:pPr lvl="1" algn="l"/>
            <a:r>
              <a:rPr lang="en-US" sz="2800" dirty="0">
                <a:solidFill>
                  <a:schemeClr val="bg1"/>
                </a:solidFill>
              </a:rPr>
              <a:t>The </a:t>
            </a:r>
            <a:r>
              <a:rPr lang="en-US" sz="2800" b="1" dirty="0">
                <a:solidFill>
                  <a:schemeClr val="bg1"/>
                </a:solidFill>
              </a:rPr>
              <a:t>mission</a:t>
            </a:r>
            <a:r>
              <a:rPr lang="en-US" sz="2800" dirty="0">
                <a:solidFill>
                  <a:schemeClr val="bg1"/>
                </a:solidFill>
              </a:rPr>
              <a:t> (as laid out by NACE) is </a:t>
            </a:r>
            <a:r>
              <a:rPr lang="en-US" sz="2800" u="sng" dirty="0">
                <a:solidFill>
                  <a:schemeClr val="bg1"/>
                </a:solidFill>
              </a:rPr>
              <a:t>“promoting safety through professional development of local road officials utilizing a comprehensive safety educational initiative.”</a:t>
            </a:r>
            <a:endParaRPr lang="en-US" sz="2800" dirty="0">
              <a:solidFill>
                <a:schemeClr val="bg1"/>
              </a:solidFill>
            </a:endParaRPr>
          </a:p>
        </p:txBody>
      </p:sp>
      <p:sp>
        <p:nvSpPr>
          <p:cNvPr id="6" name="Rectangle 2">
            <a:extLst>
              <a:ext uri="{FF2B5EF4-FFF2-40B4-BE49-F238E27FC236}">
                <a16:creationId xmlns:a16="http://schemas.microsoft.com/office/drawing/2014/main" id="{53BACF9B-41DB-4BC7-A041-49F4CFD9A2C0}"/>
              </a:ext>
            </a:extLst>
          </p:cNvPr>
          <p:cNvSpPr>
            <a:spLocks noGrp="1" noChangeArrowheads="1"/>
          </p:cNvSpPr>
          <p:nvPr>
            <p:ph type="ctrTitle"/>
          </p:nvPr>
        </p:nvSpPr>
        <p:spPr>
          <a:xfrm>
            <a:off x="457200" y="266700"/>
            <a:ext cx="8229600" cy="8382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Tree>
    <p:extLst>
      <p:ext uri="{BB962C8B-B14F-4D97-AF65-F5344CB8AC3E}">
        <p14:creationId xmlns:p14="http://schemas.microsoft.com/office/powerpoint/2010/main" val="1783842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143000"/>
            <a:ext cx="8686800" cy="4724400"/>
          </a:xfrm>
        </p:spPr>
        <p:txBody>
          <a:bodyPr/>
          <a:lstStyle/>
          <a:p>
            <a:pPr lvl="0" algn="l"/>
            <a:r>
              <a:rPr lang="en-US" sz="2800" dirty="0">
                <a:solidFill>
                  <a:schemeClr val="bg1"/>
                </a:solidFill>
              </a:rPr>
              <a:t>OBJECTIVE</a:t>
            </a:r>
          </a:p>
          <a:p>
            <a:pPr lvl="0" algn="l"/>
            <a:r>
              <a:rPr lang="en-US" sz="2800" dirty="0">
                <a:solidFill>
                  <a:schemeClr val="bg1"/>
                </a:solidFill>
              </a:rPr>
              <a:t>The objective (as laid out by NACE) is to ensure that</a:t>
            </a:r>
          </a:p>
          <a:p>
            <a:pPr lvl="0" algn="l"/>
            <a:r>
              <a:rPr lang="en-US" sz="2800" u="sng" dirty="0">
                <a:solidFill>
                  <a:schemeClr val="bg1"/>
                </a:solidFill>
              </a:rPr>
              <a:t>“the core competencies for local road officials and safety professionals are intended to provide the foundation of baseline knowledge for safety education and professional development. The competencies represent the minimum set of core knowledge, skills, and abilities to begin functioning effectively in the local road safety field.”</a:t>
            </a:r>
            <a:endParaRPr lang="en-US" sz="2800" dirty="0">
              <a:solidFill>
                <a:schemeClr val="bg1"/>
              </a:solidFill>
            </a:endParaRPr>
          </a:p>
        </p:txBody>
      </p:sp>
      <p:sp>
        <p:nvSpPr>
          <p:cNvPr id="6" name="Rectangle 2">
            <a:extLst>
              <a:ext uri="{FF2B5EF4-FFF2-40B4-BE49-F238E27FC236}">
                <a16:creationId xmlns:a16="http://schemas.microsoft.com/office/drawing/2014/main" id="{9EB3C5A6-57F0-4519-B231-262BE2207AFA}"/>
              </a:ext>
            </a:extLst>
          </p:cNvPr>
          <p:cNvSpPr>
            <a:spLocks noGrp="1" noChangeArrowheads="1"/>
          </p:cNvSpPr>
          <p:nvPr>
            <p:ph type="ctrTitle"/>
          </p:nvPr>
        </p:nvSpPr>
        <p:spPr>
          <a:xfrm>
            <a:off x="457200" y="266700"/>
            <a:ext cx="8229600" cy="8382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Tree>
    <p:extLst>
      <p:ext uri="{BB962C8B-B14F-4D97-AF65-F5344CB8AC3E}">
        <p14:creationId xmlns:p14="http://schemas.microsoft.com/office/powerpoint/2010/main" val="178553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143000"/>
            <a:ext cx="8686800" cy="5029200"/>
          </a:xfrm>
        </p:spPr>
        <p:txBody>
          <a:bodyPr/>
          <a:lstStyle/>
          <a:p>
            <a:pPr lvl="0" algn="l"/>
            <a:r>
              <a:rPr lang="en-US" sz="3200" dirty="0">
                <a:solidFill>
                  <a:schemeClr val="bg1"/>
                </a:solidFill>
              </a:rPr>
              <a:t>The audience is Local road officials focused on, </a:t>
            </a:r>
          </a:p>
          <a:p>
            <a:pPr marL="857250" lvl="1" indent="-514350" algn="l">
              <a:buFont typeface="+mj-lt"/>
              <a:buAutoNum type="arabicPeriod"/>
            </a:pPr>
            <a:r>
              <a:rPr lang="en-US" sz="2900" dirty="0">
                <a:solidFill>
                  <a:schemeClr val="bg1"/>
                </a:solidFill>
              </a:rPr>
              <a:t>Road design </a:t>
            </a:r>
          </a:p>
          <a:p>
            <a:pPr marL="857250" lvl="1" indent="-514350" algn="l">
              <a:buFont typeface="+mj-lt"/>
              <a:buAutoNum type="arabicPeriod"/>
            </a:pPr>
            <a:r>
              <a:rPr lang="en-US" sz="2900" dirty="0">
                <a:solidFill>
                  <a:schemeClr val="bg1"/>
                </a:solidFill>
              </a:rPr>
              <a:t>Operations</a:t>
            </a:r>
          </a:p>
          <a:p>
            <a:pPr marL="857250" lvl="1" indent="-514350" algn="l">
              <a:buFont typeface="+mj-lt"/>
              <a:buAutoNum type="arabicPeriod"/>
            </a:pPr>
            <a:r>
              <a:rPr lang="en-US" sz="2900" dirty="0">
                <a:solidFill>
                  <a:schemeClr val="bg1"/>
                </a:solidFill>
              </a:rPr>
              <a:t>Engineering</a:t>
            </a:r>
          </a:p>
          <a:p>
            <a:pPr marL="857250" lvl="1" indent="-514350" algn="l">
              <a:buFont typeface="+mj-lt"/>
              <a:buAutoNum type="arabicPeriod"/>
            </a:pPr>
            <a:r>
              <a:rPr lang="en-US" sz="2900" dirty="0">
                <a:solidFill>
                  <a:schemeClr val="bg1"/>
                </a:solidFill>
              </a:rPr>
              <a:t>Construction</a:t>
            </a:r>
          </a:p>
          <a:p>
            <a:pPr marL="857250" lvl="1" indent="-514350" algn="l">
              <a:buFont typeface="+mj-lt"/>
              <a:buAutoNum type="arabicPeriod"/>
            </a:pPr>
            <a:r>
              <a:rPr lang="en-US" sz="2900" dirty="0">
                <a:solidFill>
                  <a:schemeClr val="bg1"/>
                </a:solidFill>
              </a:rPr>
              <a:t>Maintenance</a:t>
            </a:r>
          </a:p>
          <a:p>
            <a:pPr marL="857250" lvl="1" indent="-514350" algn="l">
              <a:buFont typeface="+mj-lt"/>
              <a:buAutoNum type="arabicPeriod"/>
            </a:pPr>
            <a:r>
              <a:rPr lang="en-US" sz="2900" dirty="0">
                <a:solidFill>
                  <a:schemeClr val="bg1"/>
                </a:solidFill>
              </a:rPr>
              <a:t>Management</a:t>
            </a:r>
          </a:p>
        </p:txBody>
      </p:sp>
      <p:sp>
        <p:nvSpPr>
          <p:cNvPr id="6" name="Rectangle 2">
            <a:extLst>
              <a:ext uri="{FF2B5EF4-FFF2-40B4-BE49-F238E27FC236}">
                <a16:creationId xmlns:a16="http://schemas.microsoft.com/office/drawing/2014/main" id="{EE5AF660-095F-4DFA-B605-4266FD4254AF}"/>
              </a:ext>
            </a:extLst>
          </p:cNvPr>
          <p:cNvSpPr>
            <a:spLocks noGrp="1" noChangeArrowheads="1"/>
          </p:cNvSpPr>
          <p:nvPr>
            <p:ph type="ctrTitle"/>
          </p:nvPr>
        </p:nvSpPr>
        <p:spPr>
          <a:xfrm>
            <a:off x="457200" y="266700"/>
            <a:ext cx="8229600" cy="8382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Tree>
    <p:extLst>
      <p:ext uri="{BB962C8B-B14F-4D97-AF65-F5344CB8AC3E}">
        <p14:creationId xmlns:p14="http://schemas.microsoft.com/office/powerpoint/2010/main" val="250315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1143000"/>
            <a:ext cx="8686800" cy="5029200"/>
          </a:xfrm>
        </p:spPr>
        <p:txBody>
          <a:bodyPr/>
          <a:lstStyle/>
          <a:p>
            <a:pPr lvl="0" algn="l"/>
            <a:r>
              <a:rPr lang="en-US" sz="3200" dirty="0">
                <a:solidFill>
                  <a:schemeClr val="bg1"/>
                </a:solidFill>
              </a:rPr>
              <a:t>The framework is split into 5 safety career pathways: </a:t>
            </a:r>
          </a:p>
          <a:p>
            <a:pPr marL="800100" lvl="1" indent="-457200" algn="l">
              <a:buFont typeface="+mj-lt"/>
              <a:buAutoNum type="arabicPeriod"/>
            </a:pPr>
            <a:r>
              <a:rPr lang="en-US" sz="3200" dirty="0">
                <a:solidFill>
                  <a:schemeClr val="bg1"/>
                </a:solidFill>
              </a:rPr>
              <a:t>Leadership</a:t>
            </a:r>
          </a:p>
          <a:p>
            <a:pPr marL="800100" lvl="1" indent="-457200" algn="l">
              <a:buFont typeface="+mj-lt"/>
              <a:buAutoNum type="arabicPeriod"/>
            </a:pPr>
            <a:r>
              <a:rPr lang="en-US" sz="3200" dirty="0">
                <a:solidFill>
                  <a:schemeClr val="bg1"/>
                </a:solidFill>
              </a:rPr>
              <a:t>Planning, Design, Operations &amp; Data Analysis</a:t>
            </a:r>
          </a:p>
          <a:p>
            <a:pPr marL="800100" lvl="1" indent="-457200" algn="l">
              <a:buFont typeface="+mj-lt"/>
              <a:buAutoNum type="arabicPeriod"/>
            </a:pPr>
            <a:r>
              <a:rPr lang="en-US" sz="3200" dirty="0">
                <a:solidFill>
                  <a:schemeClr val="bg1"/>
                </a:solidFill>
              </a:rPr>
              <a:t>Construction &amp; Maintenance</a:t>
            </a:r>
          </a:p>
          <a:p>
            <a:pPr marL="800100" lvl="1" indent="-457200" algn="l">
              <a:buFont typeface="+mj-lt"/>
              <a:buAutoNum type="arabicPeriod"/>
            </a:pPr>
            <a:r>
              <a:rPr lang="en-US" sz="3200" dirty="0">
                <a:solidFill>
                  <a:schemeClr val="bg1"/>
                </a:solidFill>
              </a:rPr>
              <a:t>Public Health</a:t>
            </a:r>
          </a:p>
          <a:p>
            <a:pPr marL="800100" lvl="1" indent="-457200" algn="l">
              <a:buFont typeface="+mj-lt"/>
              <a:buAutoNum type="arabicPeriod"/>
            </a:pPr>
            <a:r>
              <a:rPr lang="en-US" sz="3200" dirty="0">
                <a:solidFill>
                  <a:schemeClr val="bg1"/>
                </a:solidFill>
              </a:rPr>
              <a:t>Law Enforcement</a:t>
            </a:r>
          </a:p>
          <a:p>
            <a:pPr lvl="0" algn="l"/>
            <a:endParaRPr lang="en-US" sz="3200" dirty="0">
              <a:solidFill>
                <a:schemeClr val="bg1"/>
              </a:solidFill>
            </a:endParaRPr>
          </a:p>
        </p:txBody>
      </p:sp>
      <p:sp>
        <p:nvSpPr>
          <p:cNvPr id="6" name="Rectangle 2">
            <a:extLst>
              <a:ext uri="{FF2B5EF4-FFF2-40B4-BE49-F238E27FC236}">
                <a16:creationId xmlns:a16="http://schemas.microsoft.com/office/drawing/2014/main" id="{EE5AF660-095F-4DFA-B605-4266FD4254AF}"/>
              </a:ext>
            </a:extLst>
          </p:cNvPr>
          <p:cNvSpPr>
            <a:spLocks noGrp="1" noChangeArrowheads="1"/>
          </p:cNvSpPr>
          <p:nvPr>
            <p:ph type="ctrTitle"/>
          </p:nvPr>
        </p:nvSpPr>
        <p:spPr>
          <a:xfrm>
            <a:off x="457200" y="266700"/>
            <a:ext cx="8229600" cy="8382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Tree>
    <p:extLst>
      <p:ext uri="{BB962C8B-B14F-4D97-AF65-F5344CB8AC3E}">
        <p14:creationId xmlns:p14="http://schemas.microsoft.com/office/powerpoint/2010/main" val="109717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367481" y="76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417689"/>
            <a:ext cx="8458200" cy="4022621"/>
          </a:xfrm>
        </p:spPr>
        <p:txBody>
          <a:bodyPr/>
          <a:lstStyle/>
          <a:p>
            <a:pPr marL="457200" lvl="0" indent="-457200" algn="l">
              <a:buFont typeface="Arial" panose="020B0604020202020204" pitchFamily="34" charset="0"/>
              <a:buChar char="•"/>
            </a:pPr>
            <a:r>
              <a:rPr lang="en-US" sz="2800" dirty="0">
                <a:solidFill>
                  <a:schemeClr val="bg1"/>
                </a:solidFill>
              </a:rPr>
              <a:t>Hosted 16</a:t>
            </a:r>
            <a:r>
              <a:rPr lang="en-US" sz="2800" baseline="30000" dirty="0">
                <a:solidFill>
                  <a:schemeClr val="bg1"/>
                </a:solidFill>
              </a:rPr>
              <a:t>th</a:t>
            </a:r>
            <a:r>
              <a:rPr lang="en-US" sz="2800" dirty="0">
                <a:solidFill>
                  <a:schemeClr val="bg1"/>
                </a:solidFill>
              </a:rPr>
              <a:t> Annual Safety Congress January 2018</a:t>
            </a:r>
          </a:p>
          <a:p>
            <a:pPr marL="457200" lvl="0" indent="-457200" algn="l">
              <a:buFont typeface="Arial" panose="020B0604020202020204" pitchFamily="34" charset="0"/>
              <a:buChar char="•"/>
            </a:pPr>
            <a:r>
              <a:rPr lang="en-US" sz="2800" dirty="0">
                <a:solidFill>
                  <a:schemeClr val="bg1"/>
                </a:solidFill>
              </a:rPr>
              <a:t>Continue and expand upon the cooperative program with North Dakota to better serve eastern Montana</a:t>
            </a:r>
          </a:p>
          <a:p>
            <a:pPr marL="457200" lvl="0" indent="-457200" algn="l">
              <a:buFont typeface="Arial" panose="020B0604020202020204" pitchFamily="34" charset="0"/>
              <a:buChar char="•"/>
            </a:pPr>
            <a:r>
              <a:rPr lang="en-US" sz="2800" dirty="0">
                <a:solidFill>
                  <a:schemeClr val="bg1"/>
                </a:solidFill>
              </a:rPr>
              <a:t>Annual MACRS Conference</a:t>
            </a:r>
          </a:p>
          <a:p>
            <a:pPr marL="800100" lvl="1" indent="-457200" algn="l">
              <a:buFont typeface="Arial" panose="020B0604020202020204" pitchFamily="34" charset="0"/>
              <a:buChar char="•"/>
            </a:pPr>
            <a:r>
              <a:rPr lang="en-US" sz="2400" dirty="0">
                <a:solidFill>
                  <a:schemeClr val="bg1"/>
                </a:solidFill>
              </a:rPr>
              <a:t>2-day conference, split sessions, 275+ attendees, 60+ vendors</a:t>
            </a:r>
          </a:p>
          <a:p>
            <a:pPr marL="800100" lvl="1" indent="-457200" algn="l">
              <a:buFont typeface="Arial" panose="020B0604020202020204" pitchFamily="34" charset="0"/>
              <a:buChar char="•"/>
            </a:pPr>
            <a:r>
              <a:rPr lang="en-US" sz="2400" dirty="0">
                <a:solidFill>
                  <a:schemeClr val="bg1"/>
                </a:solidFill>
              </a:rPr>
              <a:t>ND LTAP attendance and presentation on “Making Gravel Great Again”</a:t>
            </a:r>
          </a:p>
          <a:p>
            <a:pPr marL="457200" indent="-457200" algn="l">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2526557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228600"/>
            <a:ext cx="7620000" cy="9906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
        <p:nvSpPr>
          <p:cNvPr id="2051" name="Rectangle 3"/>
          <p:cNvSpPr>
            <a:spLocks noGrp="1" noChangeArrowheads="1"/>
          </p:cNvSpPr>
          <p:nvPr>
            <p:ph type="subTitle" idx="1"/>
          </p:nvPr>
        </p:nvSpPr>
        <p:spPr>
          <a:xfrm>
            <a:off x="152400" y="990600"/>
            <a:ext cx="8686800" cy="4876800"/>
          </a:xfrm>
        </p:spPr>
        <p:txBody>
          <a:bodyPr/>
          <a:lstStyle/>
          <a:p>
            <a:pPr lvl="0" algn="l"/>
            <a:endParaRPr lang="en-US" sz="2800" dirty="0">
              <a:solidFill>
                <a:schemeClr val="bg1"/>
              </a:solidFill>
            </a:endParaRPr>
          </a:p>
          <a:p>
            <a:pPr lvl="0" algn="l"/>
            <a:r>
              <a:rPr lang="en-US" sz="2800" dirty="0">
                <a:solidFill>
                  <a:schemeClr val="bg1"/>
                </a:solidFill>
              </a:rPr>
              <a:t>  Next steps are:</a:t>
            </a:r>
          </a:p>
          <a:p>
            <a:pPr marL="685800" lvl="1" indent="-342900" algn="l">
              <a:buFont typeface="Arial" panose="020B0604020202020204" pitchFamily="34" charset="0"/>
              <a:buChar char="•"/>
            </a:pPr>
            <a:r>
              <a:rPr lang="en-US" sz="2800" dirty="0">
                <a:solidFill>
                  <a:schemeClr val="bg1"/>
                </a:solidFill>
              </a:rPr>
              <a:t>A survey of NACE members to ensure training topics are correctly categorized.</a:t>
            </a:r>
          </a:p>
          <a:p>
            <a:pPr marL="685800" lvl="1" indent="-342900" algn="l">
              <a:buFont typeface="Arial" panose="020B0604020202020204" pitchFamily="34" charset="0"/>
              <a:buChar char="•"/>
            </a:pPr>
            <a:r>
              <a:rPr lang="en-US" sz="2800" dirty="0">
                <a:solidFill>
                  <a:schemeClr val="bg1"/>
                </a:solidFill>
              </a:rPr>
              <a:t>A detailed template for each training title including: brief description, mapping back to the core competencies, learning objectives, and existing trainings that can be used/modified</a:t>
            </a:r>
          </a:p>
        </p:txBody>
      </p:sp>
    </p:spTree>
    <p:extLst>
      <p:ext uri="{BB962C8B-B14F-4D97-AF65-F5344CB8AC3E}">
        <p14:creationId xmlns:p14="http://schemas.microsoft.com/office/powerpoint/2010/main" val="24158859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52400" y="990600"/>
            <a:ext cx="8686800" cy="5410200"/>
          </a:xfrm>
        </p:spPr>
        <p:txBody>
          <a:bodyPr/>
          <a:lstStyle/>
          <a:p>
            <a:pPr lvl="0" algn="l"/>
            <a:r>
              <a:rPr lang="en-US" sz="2800" dirty="0">
                <a:solidFill>
                  <a:schemeClr val="bg1"/>
                </a:solidFill>
              </a:rPr>
              <a:t>  Next steps are:</a:t>
            </a:r>
          </a:p>
          <a:p>
            <a:pPr marL="685800" lvl="1" indent="-342900" algn="l">
              <a:buFont typeface="Arial" panose="020B0604020202020204" pitchFamily="34" charset="0"/>
              <a:buChar char="•"/>
            </a:pPr>
            <a:r>
              <a:rPr lang="en-US" sz="2800" dirty="0">
                <a:solidFill>
                  <a:schemeClr val="bg1"/>
                </a:solidFill>
              </a:rPr>
              <a:t>Identifying or developing a set of training courses for each career path outlined above.</a:t>
            </a:r>
          </a:p>
          <a:p>
            <a:pPr marL="685800" lvl="1" indent="-342900" algn="l">
              <a:buFont typeface="Arial" panose="020B0604020202020204" pitchFamily="34" charset="0"/>
              <a:buChar char="•"/>
            </a:pPr>
            <a:r>
              <a:rPr lang="en-US" sz="2800" dirty="0">
                <a:solidFill>
                  <a:schemeClr val="bg1"/>
                </a:solidFill>
              </a:rPr>
              <a:t>Developing a learning management system so personnel can track coursework taken and completed towards attainment of the certificate.</a:t>
            </a:r>
          </a:p>
          <a:p>
            <a:pPr marL="685800" lvl="1" indent="-342900" algn="l">
              <a:buFont typeface="Arial" panose="020B0604020202020204" pitchFamily="34" charset="0"/>
              <a:buChar char="•"/>
            </a:pPr>
            <a:r>
              <a:rPr lang="en-US" sz="2800" dirty="0">
                <a:solidFill>
                  <a:schemeClr val="bg1"/>
                </a:solidFill>
              </a:rPr>
              <a:t>Identifying opportunities to coordinate with degree programs </a:t>
            </a:r>
          </a:p>
          <a:p>
            <a:pPr marL="1028700" lvl="2" indent="-342900" algn="l">
              <a:buFont typeface="Arial" panose="020B0604020202020204" pitchFamily="34" charset="0"/>
              <a:buChar char="•"/>
            </a:pPr>
            <a:r>
              <a:rPr lang="en-US" sz="2400" dirty="0">
                <a:solidFill>
                  <a:schemeClr val="bg1"/>
                </a:solidFill>
              </a:rPr>
              <a:t>(like the Road Maintenance Associates Degree program being developed by CDOT) to offer course credit </a:t>
            </a:r>
          </a:p>
          <a:p>
            <a:pPr lvl="0" algn="l"/>
            <a:endParaRPr lang="en-US" sz="2800" dirty="0">
              <a:solidFill>
                <a:schemeClr val="bg1"/>
              </a:solidFill>
            </a:endParaRPr>
          </a:p>
        </p:txBody>
      </p:sp>
      <p:sp>
        <p:nvSpPr>
          <p:cNvPr id="7" name="Rectangle 2">
            <a:extLst>
              <a:ext uri="{FF2B5EF4-FFF2-40B4-BE49-F238E27FC236}">
                <a16:creationId xmlns:a16="http://schemas.microsoft.com/office/drawing/2014/main" id="{E6E4B593-3FA4-4D69-8A2C-3E4F37E6ECF6}"/>
              </a:ext>
            </a:extLst>
          </p:cNvPr>
          <p:cNvSpPr>
            <a:spLocks noGrp="1" noChangeArrowheads="1"/>
          </p:cNvSpPr>
          <p:nvPr>
            <p:ph type="ctrTitle"/>
          </p:nvPr>
        </p:nvSpPr>
        <p:spPr>
          <a:xfrm>
            <a:off x="533400" y="228600"/>
            <a:ext cx="7620000" cy="990600"/>
          </a:xfrm>
        </p:spPr>
        <p:txBody>
          <a:bodyPr/>
          <a:lstStyle/>
          <a:p>
            <a:pPr eaLnBrk="1" hangingPunct="1"/>
            <a:r>
              <a:rPr lang="en-US" sz="4000" u="sng" dirty="0">
                <a:solidFill>
                  <a:schemeClr val="bg1"/>
                </a:solidFill>
              </a:rPr>
              <a:t>Local Road Safety Certificate</a:t>
            </a:r>
            <a:endParaRPr lang="en-US" altLang="en-US" b="1" dirty="0">
              <a:solidFill>
                <a:srgbClr val="CCECFF"/>
              </a:solidFill>
            </a:endParaRPr>
          </a:p>
        </p:txBody>
      </p:sp>
    </p:spTree>
    <p:extLst>
      <p:ext uri="{BB962C8B-B14F-4D97-AF65-F5344CB8AC3E}">
        <p14:creationId xmlns:p14="http://schemas.microsoft.com/office/powerpoint/2010/main" val="4292277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228601"/>
            <a:ext cx="5829300" cy="838200"/>
          </a:xfrm>
        </p:spPr>
        <p:txBody>
          <a:bodyPr/>
          <a:lstStyle/>
          <a:p>
            <a:pPr eaLnBrk="1" hangingPunct="1"/>
            <a:r>
              <a:rPr lang="en-US" altLang="en-US" sz="4000" b="1" dirty="0">
                <a:solidFill>
                  <a:srgbClr val="CCECFF"/>
                </a:solidFill>
              </a:rPr>
              <a:t>Text</a:t>
            </a:r>
            <a:endParaRPr lang="en-US" altLang="en-US" b="1" dirty="0">
              <a:solidFill>
                <a:srgbClr val="CCECFF"/>
              </a:solidFill>
            </a:endParaRPr>
          </a:p>
        </p:txBody>
      </p:sp>
      <p:sp>
        <p:nvSpPr>
          <p:cNvPr id="2051" name="Rectangle 3"/>
          <p:cNvSpPr>
            <a:spLocks noGrp="1" noChangeArrowheads="1"/>
          </p:cNvSpPr>
          <p:nvPr>
            <p:ph type="subTitle" idx="1"/>
          </p:nvPr>
        </p:nvSpPr>
        <p:spPr>
          <a:xfrm>
            <a:off x="1371600" y="1676400"/>
            <a:ext cx="7467600" cy="2209800"/>
          </a:xfrm>
        </p:spPr>
        <p:txBody>
          <a:bodyPr/>
          <a:lstStyle/>
          <a:p>
            <a:pPr algn="l" eaLnBrk="1" hangingPunct="1"/>
            <a:r>
              <a:rPr lang="en-US" altLang="en-US" sz="2800" dirty="0">
                <a:solidFill>
                  <a:srgbClr val="CCFFFF"/>
                </a:solidFill>
              </a:rPr>
              <a:t>Text</a:t>
            </a:r>
          </a:p>
          <a:p>
            <a:pPr marL="342900" indent="-342900" algn="l" eaLnBrk="1" hangingPunct="1">
              <a:buFont typeface="Arial" panose="020B0604020202020204" pitchFamily="34" charset="0"/>
              <a:buChar char="•"/>
            </a:pPr>
            <a:r>
              <a:rPr lang="en-US" altLang="en-US" sz="2800" dirty="0">
                <a:solidFill>
                  <a:srgbClr val="CCFFFF"/>
                </a:solidFill>
              </a:rPr>
              <a:t>Text</a:t>
            </a:r>
          </a:p>
          <a:p>
            <a:pPr marL="342900" indent="-342900" algn="l" eaLnBrk="1" hangingPunct="1">
              <a:buFont typeface="Arial" panose="020B0604020202020204" pitchFamily="34" charset="0"/>
              <a:buChar char="•"/>
            </a:pPr>
            <a:r>
              <a:rPr lang="en-US" altLang="en-US" sz="2800" dirty="0">
                <a:solidFill>
                  <a:srgbClr val="CCFFFF"/>
                </a:solidFill>
              </a:rPr>
              <a:t>Text</a:t>
            </a:r>
          </a:p>
          <a:p>
            <a:pPr marL="685800" lvl="1" indent="-342900" algn="l" eaLnBrk="1" hangingPunct="1">
              <a:buFont typeface="Arial" panose="020B0604020202020204" pitchFamily="34" charset="0"/>
              <a:buChar char="•"/>
            </a:pPr>
            <a:r>
              <a:rPr lang="en-US" altLang="en-US" sz="2400" dirty="0">
                <a:solidFill>
                  <a:srgbClr val="CCFFFF"/>
                </a:solidFill>
              </a:rPr>
              <a:t>Text</a:t>
            </a:r>
          </a:p>
        </p:txBody>
      </p:sp>
    </p:spTree>
    <p:extLst>
      <p:ext uri="{BB962C8B-B14F-4D97-AF65-F5344CB8AC3E}">
        <p14:creationId xmlns:p14="http://schemas.microsoft.com/office/powerpoint/2010/main" val="1440004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228601"/>
            <a:ext cx="5829300" cy="838200"/>
          </a:xfrm>
        </p:spPr>
        <p:txBody>
          <a:bodyPr/>
          <a:lstStyle/>
          <a:p>
            <a:pPr eaLnBrk="1" hangingPunct="1"/>
            <a:r>
              <a:rPr lang="en-US" altLang="en-US" sz="4000" b="1" dirty="0">
                <a:solidFill>
                  <a:srgbClr val="CCECFF"/>
                </a:solidFill>
              </a:rPr>
              <a:t>Text</a:t>
            </a:r>
            <a:endParaRPr lang="en-US" altLang="en-US" b="1" dirty="0">
              <a:solidFill>
                <a:srgbClr val="CCECFF"/>
              </a:solidFill>
            </a:endParaRPr>
          </a:p>
        </p:txBody>
      </p:sp>
      <p:sp>
        <p:nvSpPr>
          <p:cNvPr id="2051" name="Rectangle 3"/>
          <p:cNvSpPr>
            <a:spLocks noGrp="1" noChangeArrowheads="1"/>
          </p:cNvSpPr>
          <p:nvPr>
            <p:ph type="subTitle" idx="1"/>
          </p:nvPr>
        </p:nvSpPr>
        <p:spPr>
          <a:xfrm>
            <a:off x="1371600" y="1676400"/>
            <a:ext cx="7467600" cy="2209800"/>
          </a:xfrm>
        </p:spPr>
        <p:txBody>
          <a:bodyPr/>
          <a:lstStyle/>
          <a:p>
            <a:pPr algn="l" eaLnBrk="1" hangingPunct="1"/>
            <a:r>
              <a:rPr lang="en-US" altLang="en-US" sz="2800" dirty="0">
                <a:solidFill>
                  <a:srgbClr val="CCFFFF"/>
                </a:solidFill>
              </a:rPr>
              <a:t>Text</a:t>
            </a:r>
          </a:p>
          <a:p>
            <a:pPr marL="342900" indent="-342900" algn="l" eaLnBrk="1" hangingPunct="1">
              <a:buFont typeface="Arial" panose="020B0604020202020204" pitchFamily="34" charset="0"/>
              <a:buChar char="•"/>
            </a:pPr>
            <a:r>
              <a:rPr lang="en-US" altLang="en-US" sz="2800" dirty="0">
                <a:solidFill>
                  <a:srgbClr val="CCFFFF"/>
                </a:solidFill>
              </a:rPr>
              <a:t>Text</a:t>
            </a:r>
          </a:p>
          <a:p>
            <a:pPr marL="342900" indent="-342900" algn="l" eaLnBrk="1" hangingPunct="1">
              <a:buFont typeface="Arial" panose="020B0604020202020204" pitchFamily="34" charset="0"/>
              <a:buChar char="•"/>
            </a:pPr>
            <a:r>
              <a:rPr lang="en-US" altLang="en-US" sz="2800" dirty="0">
                <a:solidFill>
                  <a:srgbClr val="CCFFFF"/>
                </a:solidFill>
              </a:rPr>
              <a:t>Text</a:t>
            </a:r>
          </a:p>
          <a:p>
            <a:pPr marL="685800" lvl="1" indent="-342900" algn="l" eaLnBrk="1" hangingPunct="1">
              <a:buFont typeface="Arial" panose="020B0604020202020204" pitchFamily="34" charset="0"/>
              <a:buChar char="•"/>
            </a:pPr>
            <a:r>
              <a:rPr lang="en-US" altLang="en-US" sz="2400" dirty="0">
                <a:solidFill>
                  <a:srgbClr val="CCFFFF"/>
                </a:solidFill>
              </a:rPr>
              <a:t>Text</a:t>
            </a:r>
          </a:p>
        </p:txBody>
      </p:sp>
    </p:spTree>
    <p:extLst>
      <p:ext uri="{BB962C8B-B14F-4D97-AF65-F5344CB8AC3E}">
        <p14:creationId xmlns:p14="http://schemas.microsoft.com/office/powerpoint/2010/main" val="197411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13360" y="9227"/>
            <a:ext cx="6873240" cy="6001643"/>
          </a:xfrm>
          <a:prstGeom prst="rect">
            <a:avLst/>
          </a:prstGeom>
          <a:noFill/>
        </p:spPr>
        <p:txBody>
          <a:bodyPr wrap="square" rtlCol="0">
            <a:spAutoFit/>
          </a:bodyPr>
          <a:lstStyle/>
          <a:p>
            <a:r>
              <a:rPr lang="en-US" sz="6000" b="1" dirty="0">
                <a:solidFill>
                  <a:schemeClr val="bg2"/>
                </a:solidFill>
              </a:rPr>
              <a:t>Questions?</a:t>
            </a:r>
          </a:p>
          <a:p>
            <a:r>
              <a:rPr lang="en-US" sz="6000" b="1" dirty="0">
                <a:solidFill>
                  <a:schemeClr val="bg2"/>
                </a:solidFill>
              </a:rPr>
              <a:t>Matt Ulberg, PE</a:t>
            </a:r>
          </a:p>
          <a:p>
            <a:r>
              <a:rPr lang="en-US" sz="4000" b="1" dirty="0">
                <a:solidFill>
                  <a:schemeClr val="bg2"/>
                </a:solidFill>
              </a:rPr>
              <a:t>Montana LTAP</a:t>
            </a:r>
          </a:p>
          <a:p>
            <a:r>
              <a:rPr lang="en-US" sz="3600" b="1" dirty="0">
                <a:solidFill>
                  <a:schemeClr val="bg2"/>
                </a:solidFill>
              </a:rPr>
              <a:t>Montana State University</a:t>
            </a:r>
          </a:p>
          <a:p>
            <a:r>
              <a:rPr lang="en-US" sz="3600" b="1" dirty="0">
                <a:solidFill>
                  <a:schemeClr val="bg2"/>
                </a:solidFill>
              </a:rPr>
              <a:t>PO Box 173910</a:t>
            </a:r>
          </a:p>
          <a:p>
            <a:r>
              <a:rPr lang="en-US" sz="3600" b="1" dirty="0">
                <a:solidFill>
                  <a:schemeClr val="bg2"/>
                </a:solidFill>
              </a:rPr>
              <a:t>Bozeman, MT 59717</a:t>
            </a:r>
          </a:p>
          <a:p>
            <a:endParaRPr lang="en-US" sz="2000" b="1" dirty="0">
              <a:solidFill>
                <a:schemeClr val="bg2"/>
              </a:solidFill>
            </a:endParaRPr>
          </a:p>
          <a:p>
            <a:r>
              <a:rPr lang="en-US" sz="6000" b="1" dirty="0">
                <a:solidFill>
                  <a:schemeClr val="bg2"/>
                </a:solidFill>
              </a:rPr>
              <a:t>1-800-541-6671</a:t>
            </a:r>
          </a:p>
          <a:p>
            <a:endParaRPr lang="en-US" dirty="0">
              <a:solidFill>
                <a:schemeClr val="accent5">
                  <a:lumMod val="40000"/>
                  <a:lumOff val="60000"/>
                </a:schemeClr>
              </a:solidFill>
            </a:endParaRPr>
          </a:p>
          <a:p>
            <a:pPr eaLnBrk="0" hangingPunct="0">
              <a:buFontTx/>
              <a:buChar char="•"/>
            </a:pPr>
            <a:endParaRPr lang="en-US" dirty="0">
              <a:solidFill>
                <a:schemeClr val="accent5">
                  <a:lumMod val="40000"/>
                  <a:lumOff val="60000"/>
                </a:schemeClr>
              </a:solidFill>
            </a:endParaRPr>
          </a:p>
        </p:txBody>
      </p:sp>
    </p:spTree>
    <p:extLst>
      <p:ext uri="{BB962C8B-B14F-4D97-AF65-F5344CB8AC3E}">
        <p14:creationId xmlns:p14="http://schemas.microsoft.com/office/powerpoint/2010/main" val="51953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457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920978"/>
            <a:ext cx="8458200" cy="4022621"/>
          </a:xfrm>
        </p:spPr>
        <p:txBody>
          <a:bodyPr/>
          <a:lstStyle/>
          <a:p>
            <a:pPr marL="457200" lvl="0" indent="-457200" algn="l">
              <a:buFont typeface="Arial" panose="020B0604020202020204" pitchFamily="34" charset="0"/>
              <a:buChar char="•"/>
            </a:pPr>
            <a:r>
              <a:rPr lang="en-US" sz="2800" dirty="0">
                <a:solidFill>
                  <a:schemeClr val="bg1"/>
                </a:solidFill>
              </a:rPr>
              <a:t>Solidify partnership with the National Rural Roads Safety Center and leverage the partnership to better serve LTAP customers</a:t>
            </a:r>
          </a:p>
          <a:p>
            <a:pPr lvl="0" algn="l"/>
            <a:endParaRPr lang="en-US" sz="2800" dirty="0">
              <a:solidFill>
                <a:schemeClr val="bg1"/>
              </a:solidFill>
            </a:endParaRPr>
          </a:p>
          <a:p>
            <a:pPr marL="457200" lvl="0" indent="-457200" algn="l">
              <a:buFont typeface="Arial" panose="020B0604020202020204" pitchFamily="34" charset="0"/>
              <a:buChar char="•"/>
            </a:pPr>
            <a:r>
              <a:rPr lang="en-US" sz="2800" dirty="0">
                <a:solidFill>
                  <a:schemeClr val="bg1"/>
                </a:solidFill>
              </a:rPr>
              <a:t>Work to improve training program content and delivery coordination and cooperation between LTAP and MDT and FHWA</a:t>
            </a:r>
          </a:p>
          <a:p>
            <a:pPr marL="457200" indent="-457200" algn="l">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325731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457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920978"/>
            <a:ext cx="8458200" cy="4022621"/>
          </a:xfrm>
        </p:spPr>
        <p:txBody>
          <a:bodyPr/>
          <a:lstStyle/>
          <a:p>
            <a:pPr marL="457200" lvl="0" indent="-457200" algn="l">
              <a:buFont typeface="Arial" panose="020B0604020202020204" pitchFamily="34" charset="0"/>
              <a:buChar char="•"/>
            </a:pPr>
            <a:r>
              <a:rPr lang="en-US" sz="3200" dirty="0">
                <a:solidFill>
                  <a:schemeClr val="bg1"/>
                </a:solidFill>
              </a:rPr>
              <a:t>Needs Assessment </a:t>
            </a:r>
          </a:p>
          <a:p>
            <a:pPr lvl="0" algn="l"/>
            <a:endParaRPr lang="en-US" sz="3200" dirty="0">
              <a:solidFill>
                <a:schemeClr val="bg1"/>
              </a:solidFill>
            </a:endParaRPr>
          </a:p>
          <a:p>
            <a:pPr marL="457200" lvl="0" indent="-457200" algn="l">
              <a:buFont typeface="Arial" panose="020B0604020202020204" pitchFamily="34" charset="0"/>
              <a:buChar char="•"/>
            </a:pPr>
            <a:r>
              <a:rPr lang="en-US" sz="3200" dirty="0">
                <a:solidFill>
                  <a:schemeClr val="bg1"/>
                </a:solidFill>
              </a:rPr>
              <a:t>Encouraging all small urban areas to develop pavement management programs in preparation for applying for federal funding</a:t>
            </a:r>
          </a:p>
        </p:txBody>
      </p:sp>
    </p:spTree>
    <p:extLst>
      <p:ext uri="{BB962C8B-B14F-4D97-AF65-F5344CB8AC3E}">
        <p14:creationId xmlns:p14="http://schemas.microsoft.com/office/powerpoint/2010/main" val="406509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457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676400"/>
            <a:ext cx="8458200" cy="4022621"/>
          </a:xfrm>
        </p:spPr>
        <p:txBody>
          <a:bodyPr/>
          <a:lstStyle/>
          <a:p>
            <a:pPr marL="457200" indent="-457200" algn="l">
              <a:buFont typeface="Arial" panose="020B0604020202020204" pitchFamily="34" charset="0"/>
              <a:buChar char="•"/>
            </a:pPr>
            <a:r>
              <a:rPr lang="en-US" sz="3200" dirty="0">
                <a:solidFill>
                  <a:schemeClr val="bg1"/>
                </a:solidFill>
              </a:rPr>
              <a:t>We also developed and delivered NEW content for training</a:t>
            </a:r>
          </a:p>
          <a:p>
            <a:pPr marL="914400" lvl="1" indent="-457200" algn="l">
              <a:buFont typeface="Arial" panose="020B0604020202020204" pitchFamily="34" charset="0"/>
              <a:buChar char="•"/>
            </a:pPr>
            <a:r>
              <a:rPr lang="en-US" sz="2800" dirty="0">
                <a:solidFill>
                  <a:schemeClr val="bg1"/>
                </a:solidFill>
              </a:rPr>
              <a:t>Leadership Styles and Leadership Behaviors Developing a Standard Operating Procedures (SOP) manual – MACRS 2018</a:t>
            </a:r>
          </a:p>
          <a:p>
            <a:pPr marL="914400" lvl="1" indent="-457200" algn="l">
              <a:buFont typeface="Arial" panose="020B0604020202020204" pitchFamily="34" charset="0"/>
              <a:buChar char="•"/>
            </a:pPr>
            <a:r>
              <a:rPr lang="en-US" sz="2800" dirty="0">
                <a:solidFill>
                  <a:schemeClr val="bg1"/>
                </a:solidFill>
              </a:rPr>
              <a:t>ISD/SSD Training</a:t>
            </a:r>
          </a:p>
          <a:p>
            <a:pPr marL="914400" lvl="1" indent="-457200" algn="l">
              <a:buFont typeface="Arial" panose="020B0604020202020204" pitchFamily="34" charset="0"/>
              <a:buChar char="•"/>
            </a:pPr>
            <a:r>
              <a:rPr lang="en-US" sz="2800" dirty="0">
                <a:solidFill>
                  <a:schemeClr val="bg1"/>
                </a:solidFill>
              </a:rPr>
              <a:t>Evaluation of Mixed Use on public roads</a:t>
            </a:r>
            <a:endParaRPr lang="en-US" sz="3200" dirty="0">
              <a:solidFill>
                <a:schemeClr val="bg1"/>
              </a:solidFill>
            </a:endParaRPr>
          </a:p>
        </p:txBody>
      </p:sp>
    </p:spTree>
    <p:extLst>
      <p:ext uri="{BB962C8B-B14F-4D97-AF65-F5344CB8AC3E}">
        <p14:creationId xmlns:p14="http://schemas.microsoft.com/office/powerpoint/2010/main" val="92587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457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920979"/>
            <a:ext cx="8458200" cy="3489222"/>
          </a:xfrm>
        </p:spPr>
        <p:txBody>
          <a:bodyPr/>
          <a:lstStyle/>
          <a:p>
            <a:pPr marL="457200" indent="-457200" algn="l">
              <a:buFont typeface="Arial" panose="020B0604020202020204" pitchFamily="34" charset="0"/>
              <a:buChar char="•"/>
            </a:pPr>
            <a:r>
              <a:rPr lang="en-US" sz="3200" dirty="0">
                <a:solidFill>
                  <a:schemeClr val="bg1"/>
                </a:solidFill>
              </a:rPr>
              <a:t>Encourage participation in TLN training around the State</a:t>
            </a:r>
          </a:p>
          <a:p>
            <a:pPr marL="457200" indent="-457200" algn="l">
              <a:buFont typeface="Arial" panose="020B0604020202020204" pitchFamily="34" charset="0"/>
              <a:buChar char="•"/>
            </a:pPr>
            <a:r>
              <a:rPr lang="en-US" sz="3200" dirty="0">
                <a:solidFill>
                  <a:schemeClr val="bg1"/>
                </a:solidFill>
              </a:rPr>
              <a:t>Partnered with MDT to promote Highway-rail conference</a:t>
            </a:r>
          </a:p>
        </p:txBody>
      </p:sp>
    </p:spTree>
    <p:extLst>
      <p:ext uri="{BB962C8B-B14F-4D97-AF65-F5344CB8AC3E}">
        <p14:creationId xmlns:p14="http://schemas.microsoft.com/office/powerpoint/2010/main" val="347607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115B12B-4D96-4EB1-A620-F0A7AE84EA31}"/>
              </a:ext>
            </a:extLst>
          </p:cNvPr>
          <p:cNvSpPr txBox="1">
            <a:spLocks/>
          </p:cNvSpPr>
          <p:nvPr/>
        </p:nvSpPr>
        <p:spPr bwMode="auto">
          <a:xfrm>
            <a:off x="521677" y="457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dirty="0">
                <a:solidFill>
                  <a:schemeClr val="bg1"/>
                </a:solidFill>
              </a:rPr>
              <a:t>How are we doing?</a:t>
            </a:r>
          </a:p>
        </p:txBody>
      </p:sp>
      <p:sp>
        <p:nvSpPr>
          <p:cNvPr id="9" name="Rectangle 3">
            <a:extLst>
              <a:ext uri="{FF2B5EF4-FFF2-40B4-BE49-F238E27FC236}">
                <a16:creationId xmlns:a16="http://schemas.microsoft.com/office/drawing/2014/main" id="{C308288C-561E-4BC9-AD23-6AC7DF5E6EB0}"/>
              </a:ext>
            </a:extLst>
          </p:cNvPr>
          <p:cNvSpPr>
            <a:spLocks noGrp="1" noChangeArrowheads="1"/>
          </p:cNvSpPr>
          <p:nvPr>
            <p:ph type="subTitle" idx="1"/>
          </p:nvPr>
        </p:nvSpPr>
        <p:spPr>
          <a:xfrm>
            <a:off x="342900" y="1920979"/>
            <a:ext cx="8279423" cy="3489222"/>
          </a:xfrm>
        </p:spPr>
        <p:txBody>
          <a:bodyPr/>
          <a:lstStyle/>
          <a:p>
            <a:pPr algn="l"/>
            <a:r>
              <a:rPr lang="en-US" sz="3200" dirty="0">
                <a:solidFill>
                  <a:schemeClr val="bg1"/>
                </a:solidFill>
              </a:rPr>
              <a:t>Organizational Excellence</a:t>
            </a:r>
          </a:p>
          <a:p>
            <a:pPr marL="457200" indent="-457200" algn="l">
              <a:buFont typeface="Arial" panose="020B0604020202020204" pitchFamily="34" charset="0"/>
              <a:buChar char="•"/>
            </a:pPr>
            <a:r>
              <a:rPr lang="en-US" sz="3200" dirty="0">
                <a:solidFill>
                  <a:schemeClr val="bg1"/>
                </a:solidFill>
              </a:rPr>
              <a:t>Renewed activity and function of </a:t>
            </a:r>
            <a:r>
              <a:rPr lang="en-US" sz="3200" b="1" dirty="0">
                <a:solidFill>
                  <a:srgbClr val="FF0000"/>
                </a:solidFill>
              </a:rPr>
              <a:t>Work Zone Traffic Control Committee </a:t>
            </a:r>
            <a:r>
              <a:rPr lang="en-US" sz="3200" dirty="0">
                <a:solidFill>
                  <a:schemeClr val="bg1"/>
                </a:solidFill>
              </a:rPr>
              <a:t>with MDT/FHWA</a:t>
            </a:r>
          </a:p>
          <a:p>
            <a:pPr marL="457200" indent="-457200" algn="l">
              <a:buFont typeface="Arial" panose="020B0604020202020204" pitchFamily="34" charset="0"/>
              <a:buChar char="•"/>
            </a:pPr>
            <a:r>
              <a:rPr lang="en-US" sz="3200" dirty="0">
                <a:solidFill>
                  <a:schemeClr val="bg1"/>
                </a:solidFill>
              </a:rPr>
              <a:t>Participation in Regional LTAP, NLTAPA,  NACE/MACRS</a:t>
            </a:r>
          </a:p>
        </p:txBody>
      </p:sp>
    </p:spTree>
    <p:extLst>
      <p:ext uri="{BB962C8B-B14F-4D97-AF65-F5344CB8AC3E}">
        <p14:creationId xmlns:p14="http://schemas.microsoft.com/office/powerpoint/2010/main" val="971881662"/>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2691</TotalTime>
  <Words>1375</Words>
  <Application>Microsoft Office PowerPoint</Application>
  <PresentationFormat>On-screen Show (4:3)</PresentationFormat>
  <Paragraphs>247</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Wingdings</vt:lpstr>
      <vt:lpstr>Composite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Montana LTAP Program</vt:lpstr>
      <vt:lpstr>2017 LTAP Webinars</vt:lpstr>
      <vt:lpstr>NEW LTAP Program Content</vt:lpstr>
      <vt:lpstr>PowerPoint Presentation</vt:lpstr>
      <vt:lpstr>Where are we headed?</vt:lpstr>
      <vt:lpstr>Where are we headed?</vt:lpstr>
      <vt:lpstr>PowerPoint Presentation</vt:lpstr>
      <vt:lpstr>Montana LTAP Program</vt:lpstr>
      <vt:lpstr>PowerPoint Presentation</vt:lpstr>
      <vt:lpstr>Montana LTAP Program</vt:lpstr>
      <vt:lpstr>Montana LTAP Program</vt:lpstr>
      <vt:lpstr>Montana LTAP Program</vt:lpstr>
      <vt:lpstr>Montana LTAP Program</vt:lpstr>
      <vt:lpstr>Montana LTAP Program</vt:lpstr>
      <vt:lpstr>Montana LTAP Program  highlights</vt:lpstr>
      <vt:lpstr>Montana LTAP  Safety Certification Program</vt:lpstr>
      <vt:lpstr>Montana LTAP</vt:lpstr>
      <vt:lpstr>Local Road Safety Certificate</vt:lpstr>
      <vt:lpstr>Local Road Safety Certificate</vt:lpstr>
      <vt:lpstr>PowerPoint Presentation</vt:lpstr>
      <vt:lpstr>PowerPoint Presentation</vt:lpstr>
      <vt:lpstr>Local Road Safety Certificate</vt:lpstr>
      <vt:lpstr>Local Road Safety Certificate</vt:lpstr>
      <vt:lpstr>Local Road Safety Certificate</vt:lpstr>
      <vt:lpstr>Local Road Safety Certificate</vt:lpstr>
      <vt:lpstr>Local Road Safety Certificate</vt:lpstr>
      <vt:lpstr>Local Road Safety Certificate</vt:lpstr>
      <vt:lpstr>Text</vt:lpstr>
      <vt:lpstr>Text</vt:lpstr>
      <vt:lpstr>PowerPoint Presentation</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Back-Up Safety</dc:title>
  <dc:creator>Michele Beck</dc:creator>
  <cp:lastModifiedBy>Matthew Ulberg</cp:lastModifiedBy>
  <cp:revision>74</cp:revision>
  <cp:lastPrinted>2011-09-26T19:31:48Z</cp:lastPrinted>
  <dcterms:created xsi:type="dcterms:W3CDTF">2011-09-07T19:25:30Z</dcterms:created>
  <dcterms:modified xsi:type="dcterms:W3CDTF">2018-05-22T03:10:03Z</dcterms:modified>
</cp:coreProperties>
</file>