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5" r:id="rId3"/>
    <p:sldId id="431" r:id="rId4"/>
    <p:sldId id="432" r:id="rId5"/>
    <p:sldId id="433" r:id="rId6"/>
    <p:sldId id="427" r:id="rId7"/>
    <p:sldId id="426" r:id="rId8"/>
    <p:sldId id="424" r:id="rId9"/>
    <p:sldId id="428" r:id="rId10"/>
    <p:sldId id="429" r:id="rId11"/>
    <p:sldId id="316" r:id="rId12"/>
    <p:sldId id="430" r:id="rId13"/>
  </p:sldIdLst>
  <p:sldSz cx="12188825" cy="6858000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9199" autoAdjust="0"/>
  </p:normalViewPr>
  <p:slideViewPr>
    <p:cSldViewPr showGuides="1">
      <p:cViewPr>
        <p:scale>
          <a:sx n="111" d="100"/>
          <a:sy n="111" d="100"/>
        </p:scale>
        <p:origin x="-270" y="-4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3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6/7/2018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accent5">
                <a:lumMod val="60000"/>
                <a:lumOff val="40000"/>
                <a:alpha val="53000"/>
              </a:schemeClr>
            </a:gs>
            <a:gs pos="13000">
              <a:schemeClr val="accent5">
                <a:lumMod val="60000"/>
                <a:lumOff val="40000"/>
                <a:alpha val="63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8"/>
          <a:stretch/>
        </p:blipFill>
        <p:spPr>
          <a:xfrm>
            <a:off x="-1588" y="0"/>
            <a:ext cx="62484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3533"/>
            <a:ext cx="2971800" cy="24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accent5">
                <a:lumMod val="60000"/>
                <a:lumOff val="40000"/>
                <a:alpha val="53000"/>
              </a:schemeClr>
            </a:gs>
            <a:gs pos="13000">
              <a:schemeClr val="accent5">
                <a:lumMod val="60000"/>
                <a:lumOff val="40000"/>
                <a:alpha val="63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accent5">
                <a:lumMod val="60000"/>
                <a:lumOff val="40000"/>
                <a:alpha val="53000"/>
              </a:schemeClr>
            </a:gs>
            <a:gs pos="13000">
              <a:schemeClr val="accent5">
                <a:lumMod val="60000"/>
                <a:lumOff val="40000"/>
                <a:alpha val="63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accent5">
                <a:lumMod val="60000"/>
                <a:lumOff val="40000"/>
                <a:alpha val="53000"/>
              </a:schemeClr>
            </a:gs>
            <a:gs pos="13000">
              <a:schemeClr val="accent5">
                <a:lumMod val="60000"/>
                <a:lumOff val="40000"/>
                <a:alpha val="63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6000">
                <a:schemeClr val="accent5">
                  <a:lumMod val="60000"/>
                  <a:lumOff val="40000"/>
                  <a:alpha val="53000"/>
                </a:schemeClr>
              </a:gs>
              <a:gs pos="13000">
                <a:schemeClr val="accent5">
                  <a:lumMod val="60000"/>
                  <a:lumOff val="40000"/>
                  <a:alpha val="6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gradFill>
            <a:gsLst>
              <a:gs pos="0">
                <a:schemeClr val="accent2">
                  <a:lumMod val="75000"/>
                </a:schemeClr>
              </a:gs>
              <a:gs pos="86000">
                <a:schemeClr val="accent5">
                  <a:lumMod val="60000"/>
                  <a:lumOff val="40000"/>
                  <a:alpha val="53000"/>
                </a:schemeClr>
              </a:gs>
              <a:gs pos="13000">
                <a:schemeClr val="accent5">
                  <a:lumMod val="60000"/>
                  <a:lumOff val="40000"/>
                  <a:alpha val="63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accent5">
                <a:lumMod val="60000"/>
                <a:lumOff val="40000"/>
                <a:alpha val="53000"/>
              </a:schemeClr>
            </a:gs>
            <a:gs pos="13000">
              <a:schemeClr val="accent5">
                <a:lumMod val="60000"/>
                <a:lumOff val="40000"/>
                <a:alpha val="63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811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1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6/7/2018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7"/>
          <a:stretch/>
        </p:blipFill>
        <p:spPr>
          <a:xfrm>
            <a:off x="-14289" y="-57"/>
            <a:ext cx="213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htac.org/" TargetMode="External"/><Relationship Id="rId2" Type="http://schemas.openxmlformats.org/officeDocument/2006/relationships/hyperlink" Target="mailto:lhtac@lhta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08813" y="1219200"/>
            <a:ext cx="4572001" cy="3733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Local Highway Technical Assistance Council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08813" y="5489575"/>
            <a:ext cx="4571999" cy="835025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Laila Kral, PE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Deputy Administrator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6172199"/>
            <a:ext cx="5332412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DED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Advocate. Support. Train.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00310" y="1578059"/>
            <a:ext cx="6210705" cy="688156"/>
          </a:xfrm>
        </p:spPr>
        <p:txBody>
          <a:bodyPr>
            <a:noAutofit/>
          </a:bodyPr>
          <a:lstStyle/>
          <a:p>
            <a:pPr algn="ctr"/>
            <a:r>
              <a:rPr lang="en-US" sz="2400" cap="none" dirty="0">
                <a:effectLst/>
              </a:rPr>
              <a:t>Provide the best and most efficient assistance to every local highway jurisdiction in Idaho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012" y="3519161"/>
            <a:ext cx="74072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3000" b="1" dirty="0">
                <a:solidFill>
                  <a:srgbClr val="C00000"/>
                </a:solidFill>
                <a:hlinkClick r:id="rId2"/>
              </a:rPr>
              <a:t>lhtac@lhtac.org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000" b="1" dirty="0">
                <a:solidFill>
                  <a:srgbClr val="C00000"/>
                </a:solidFill>
                <a:hlinkClick r:id="rId3"/>
              </a:rPr>
              <a:t>www.LHTAC.org</a:t>
            </a:r>
            <a:endParaRPr lang="en-US" sz="3000" b="1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3330 Grace Street, Boise, ID 83703</a:t>
            </a:r>
          </a:p>
          <a:p>
            <a:pPr algn="ctr"/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8212" y="365842"/>
            <a:ext cx="9394903" cy="64742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endPos="9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</a:rPr>
              <a:t>Advocate. Support. Train.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0" y="5821363"/>
            <a:ext cx="12382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9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12F34-35C0-4CDB-A51C-51AC2C1D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next time!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3CD08E1-3F8B-4327-A3EC-0CD0D7E8E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t="14694" r="-1225" b="18367"/>
          <a:stretch/>
        </p:blipFill>
        <p:spPr>
          <a:xfrm>
            <a:off x="3046412" y="1870226"/>
            <a:ext cx="7696200" cy="4573104"/>
          </a:xfrm>
        </p:spPr>
      </p:pic>
    </p:spTree>
    <p:extLst>
      <p:ext uri="{BB962C8B-B14F-4D97-AF65-F5344CB8AC3E}">
        <p14:creationId xmlns:p14="http://schemas.microsoft.com/office/powerpoint/2010/main" val="2007567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94E1457-C479-4456-962C-3DBFF902A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t="3862" r="4905" b="3916"/>
          <a:stretch/>
        </p:blipFill>
        <p:spPr>
          <a:xfrm>
            <a:off x="1217612" y="138223"/>
            <a:ext cx="9296399" cy="6324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84B3F65-FE9A-4BA1-8347-CBE74787D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9" r="32223"/>
          <a:stretch/>
        </p:blipFill>
        <p:spPr>
          <a:xfrm rot="5400000">
            <a:off x="3018283" y="688020"/>
            <a:ext cx="5827469" cy="536582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6214D4-5F3E-4611-833E-36DEA7EAD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7" y="152400"/>
            <a:ext cx="3401816" cy="5105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8ED493-2A94-47A1-90BF-FE0D866800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482" r="3334" b="18519"/>
          <a:stretch/>
        </p:blipFill>
        <p:spPr>
          <a:xfrm rot="5400000">
            <a:off x="7237412" y="838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012" y="342900"/>
            <a:ext cx="9144001" cy="1066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What is LHTAC?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22" y="1600200"/>
            <a:ext cx="4382573" cy="525131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Local Highway Technical Assistance Council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Created by the Idaho Legislature in 1994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Tech Assistance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Funding Administration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Training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2"/>
          <a:stretch/>
        </p:blipFill>
        <p:spPr>
          <a:xfrm rot="16200000">
            <a:off x="236450" y="828763"/>
            <a:ext cx="2631997" cy="127927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5A1747AB-FAD8-436C-9E76-9D760CCBD1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" r="1852" b="19120"/>
          <a:stretch/>
        </p:blipFill>
        <p:spPr>
          <a:xfrm>
            <a:off x="6289972" y="163783"/>
            <a:ext cx="5861823" cy="6465617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8084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012" y="-228600"/>
            <a:ext cx="9144001" cy="1066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Some of our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2"/>
          <a:stretch/>
        </p:blipFill>
        <p:spPr>
          <a:xfrm rot="16200000">
            <a:off x="236450" y="828763"/>
            <a:ext cx="2631997" cy="1279272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75A78E8C-95D5-4E10-B843-981B26C99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86" y="929449"/>
            <a:ext cx="8931526" cy="5765213"/>
          </a:xfrm>
        </p:spPr>
      </p:pic>
    </p:spTree>
    <p:extLst>
      <p:ext uri="{BB962C8B-B14F-4D97-AF65-F5344CB8AC3E}">
        <p14:creationId xmlns:p14="http://schemas.microsoft.com/office/powerpoint/2010/main" val="3434167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1" y="381000"/>
            <a:ext cx="9144001" cy="6858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Council and Advisory 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2"/>
          <a:stretch/>
        </p:blipFill>
        <p:spPr>
          <a:xfrm rot="16200000">
            <a:off x="236450" y="828763"/>
            <a:ext cx="2631997" cy="127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91BFCB-D50E-4E47-8798-2CDB88D12B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2585" r="6312" b="3042"/>
          <a:stretch/>
        </p:blipFill>
        <p:spPr>
          <a:xfrm>
            <a:off x="4094162" y="1066800"/>
            <a:ext cx="4000500" cy="57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1" y="381000"/>
            <a:ext cx="9144001" cy="914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Who we serve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2"/>
          <a:stretch/>
        </p:blipFill>
        <p:spPr>
          <a:xfrm rot="16200000">
            <a:off x="236450" y="828763"/>
            <a:ext cx="2631997" cy="127927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4A7045C-D5EC-4AA0-8211-26D35D655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04" y="1295400"/>
            <a:ext cx="5720808" cy="5510794"/>
          </a:xfrm>
        </p:spPr>
      </p:pic>
    </p:spTree>
    <p:extLst>
      <p:ext uri="{BB962C8B-B14F-4D97-AF65-F5344CB8AC3E}">
        <p14:creationId xmlns:p14="http://schemas.microsoft.com/office/powerpoint/2010/main" val="88674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1" y="381000"/>
            <a:ext cx="9144001" cy="1066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2017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23" y="1600200"/>
            <a:ext cx="4876800" cy="525131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Maintain # of classes held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2018 projecting slight decrease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Less availability of trainers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Saturation?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New program should help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2"/>
          <a:stretch/>
        </p:blipFill>
        <p:spPr>
          <a:xfrm rot="16200000">
            <a:off x="236450" y="828763"/>
            <a:ext cx="2631997" cy="127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08E916-A573-4469-A4E8-4EB36814E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384" b="1896"/>
          <a:stretch/>
        </p:blipFill>
        <p:spPr>
          <a:xfrm>
            <a:off x="6554772" y="2667000"/>
            <a:ext cx="5254640" cy="405334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8015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1" y="381000"/>
            <a:ext cx="9144001" cy="1066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2017 Special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22" y="1600200"/>
            <a:ext cx="9144001" cy="5105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Flagger Instructor Training Course 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Students paid for class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LHTAC paid for hotel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13 attendees (11 local agencies)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Safe Transportation for Every Pedestrian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Received STIC grant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Two workshops in September in Southern Idaho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Recently held another workshop to tie into Walk/Bike Summit</a:t>
            </a:r>
          </a:p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Designating Truck Routes</a:t>
            </a:r>
          </a:p>
          <a:p>
            <a:pPr lvl="1"/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Special course developed by Resource Center </a:t>
            </a:r>
          </a:p>
          <a:p>
            <a:pPr lvl="1"/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Rescheduled from original date of Spring 2017 to Fall 2017</a:t>
            </a:r>
          </a:p>
          <a:p>
            <a:pPr marL="0" indent="-4762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2"/>
          <a:stretch/>
        </p:blipFill>
        <p:spPr>
          <a:xfrm rot="16200000">
            <a:off x="236450" y="828763"/>
            <a:ext cx="2631997" cy="1279272"/>
          </a:xfrm>
          <a:prstGeom prst="rect">
            <a:avLst/>
          </a:prstGeom>
        </p:spPr>
      </p:pic>
      <p:pic>
        <p:nvPicPr>
          <p:cNvPr id="6" name="Picture 5" descr="STEP Workshop">
            <a:extLst>
              <a:ext uri="{FF2B5EF4-FFF2-40B4-BE49-F238E27FC236}">
                <a16:creationId xmlns:a16="http://schemas.microsoft.com/office/drawing/2014/main" xmlns="" id="{EBE78EBA-0790-4539-A6DE-024E2EB4CA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4" t="16608" r="1875" b="11170"/>
          <a:stretch/>
        </p:blipFill>
        <p:spPr>
          <a:xfrm>
            <a:off x="8609012" y="152400"/>
            <a:ext cx="3476753" cy="40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83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</a:schemeClr>
            </a:gs>
            <a:gs pos="86000">
              <a:schemeClr val="tx1">
                <a:lumMod val="85000"/>
              </a:schemeClr>
            </a:gs>
            <a:gs pos="13000">
              <a:schemeClr val="tx1">
                <a:lumMod val="85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1" y="381000"/>
            <a:ext cx="9144001" cy="97600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2017 Other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013" y="1433208"/>
            <a:ext cx="6705600" cy="542479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Increased presence at Boise Safety Fest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Awarded STIC funding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Data Driven Safety Analysis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Safe Transportation for Every Pedestrian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LRSP Workshop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Hosted by FHWA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~30 attendees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Made/distributed 164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Retroreflectivity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Kits</a:t>
            </a:r>
          </a:p>
          <a:p>
            <a:pPr marL="0" indent="-4762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2"/>
          <a:stretch/>
        </p:blipFill>
        <p:spPr>
          <a:xfrm rot="16200000">
            <a:off x="236450" y="828763"/>
            <a:ext cx="2631997" cy="1279272"/>
          </a:xfrm>
          <a:prstGeom prst="rect">
            <a:avLst/>
          </a:prstGeom>
        </p:spPr>
      </p:pic>
      <p:pic>
        <p:nvPicPr>
          <p:cNvPr id="1026" name="Picture 2" descr="LHTAC Retroreflective Sign Test Kit">
            <a:extLst>
              <a:ext uri="{FF2B5EF4-FFF2-40B4-BE49-F238E27FC236}">
                <a16:creationId xmlns:a16="http://schemas.microsoft.com/office/drawing/2014/main" xmlns="" id="{8849B608-77C2-4D45-9059-1F4B650B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616" y="2895600"/>
            <a:ext cx="3177294" cy="392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ppt/theme/themeOverride2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ppt/theme/themeOverride3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ppt/theme/themeOverride4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ppt/theme/themeOverride5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ppt/theme/themeOverride6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ppt/theme/themeOverride7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ppt/theme/themeOverride8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ppt/theme/themeOverride9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Custom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Ocean Waves 16x9</vt:lpstr>
      <vt:lpstr>Local Highway Technical Assistance Council</vt:lpstr>
      <vt:lpstr>PowerPoint Presentation</vt:lpstr>
      <vt:lpstr>What is LHTAC?</vt:lpstr>
      <vt:lpstr>Some of our Resources</vt:lpstr>
      <vt:lpstr>Council and Advisory Board</vt:lpstr>
      <vt:lpstr>Who we serve</vt:lpstr>
      <vt:lpstr>2017 Courses</vt:lpstr>
      <vt:lpstr>2017 Special Courses</vt:lpstr>
      <vt:lpstr>2017 Other Highlights</vt:lpstr>
      <vt:lpstr>Provide the best and most efficient assistance to every local highway jurisdiction in Idaho</vt:lpstr>
      <vt:lpstr>See you next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2017-01-26T22:04:25Z</dcterms:created>
  <dcterms:modified xsi:type="dcterms:W3CDTF">2018-06-07T15:33:10Z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