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7"/>
  </p:notesMasterIdLst>
  <p:sldIdLst>
    <p:sldId id="258" r:id="rId2"/>
    <p:sldId id="264" r:id="rId3"/>
    <p:sldId id="274" r:id="rId4"/>
    <p:sldId id="265" r:id="rId5"/>
    <p:sldId id="273" r:id="rId6"/>
    <p:sldId id="276" r:id="rId7"/>
    <p:sldId id="271" r:id="rId8"/>
    <p:sldId id="266" r:id="rId9"/>
    <p:sldId id="267" r:id="rId10"/>
    <p:sldId id="272" r:id="rId11"/>
    <p:sldId id="268" r:id="rId12"/>
    <p:sldId id="269" r:id="rId13"/>
    <p:sldId id="270" r:id="rId14"/>
    <p:sldId id="275" r:id="rId15"/>
    <p:sldId id="277" r:id="rId16"/>
  </p:sldIdLst>
  <p:sldSz cx="9144000" cy="6858000" type="screen4x3"/>
  <p:notesSz cx="6858000" cy="9077325"/>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eon, Jaime" initials="C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2267" autoAdjust="0"/>
  </p:normalViewPr>
  <p:slideViewPr>
    <p:cSldViewPr>
      <p:cViewPr>
        <p:scale>
          <a:sx n="52" d="100"/>
          <a:sy n="52" d="100"/>
        </p:scale>
        <p:origin x="-9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dirty="0"/>
          </a:p>
        </p:txBody>
      </p:sp>
      <p:sp>
        <p:nvSpPr>
          <p:cNvPr id="122883"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122884" name="Rectangle 4"/>
          <p:cNvSpPr>
            <a:spLocks noGrp="1" noRot="1" noChangeAspect="1" noChangeArrowheads="1" noTextEdit="1"/>
          </p:cNvSpPr>
          <p:nvPr>
            <p:ph type="sldImg" idx="2"/>
          </p:nvPr>
        </p:nvSpPr>
        <p:spPr bwMode="auto">
          <a:xfrm>
            <a:off x="1160463" y="681038"/>
            <a:ext cx="4537075" cy="3403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6"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122887"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A8655C1-1B8F-42AB-BC58-B75C63C7E32B}" type="slidenum">
              <a:rPr lang="en-US"/>
              <a:pPr/>
              <a:t>‹#›</a:t>
            </a:fld>
            <a:endParaRPr lang="en-US" dirty="0"/>
          </a:p>
        </p:txBody>
      </p:sp>
    </p:spTree>
    <p:extLst>
      <p:ext uri="{BB962C8B-B14F-4D97-AF65-F5344CB8AC3E}">
        <p14:creationId xmlns:p14="http://schemas.microsoft.com/office/powerpoint/2010/main" val="34983819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SUCCESS</a:t>
            </a:r>
            <a:r>
              <a:rPr lang="en-US" baseline="0" dirty="0" smtClean="0"/>
              <a:t> STORY</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City of Atlantic Beach</a:t>
            </a:r>
          </a:p>
          <a:p>
            <a:r>
              <a:rPr lang="en-US" dirty="0" smtClean="0"/>
              <a:t>Said</a:t>
            </a:r>
            <a:r>
              <a:rPr lang="en-US" baseline="0" dirty="0" smtClean="0"/>
              <a:t> that it has saved the City over $27,000. They are on the coast and before they started using our retro loan program, they thought they would have to replace many more of their signs than they found they really had to. They have hired a part-time employee who borrows our retro and does a certain number of signs for the loan period. They then take the next few months while it is at other agencies to organize the data received from the retro and then they borrow it again.</a:t>
            </a:r>
            <a:endParaRPr lang="en-US" dirty="0"/>
          </a:p>
        </p:txBody>
      </p:sp>
      <p:sp>
        <p:nvSpPr>
          <p:cNvPr id="4" name="Slide Number Placeholder 3"/>
          <p:cNvSpPr>
            <a:spLocks noGrp="1"/>
          </p:cNvSpPr>
          <p:nvPr>
            <p:ph type="sldNum" sz="quarter" idx="10"/>
          </p:nvPr>
        </p:nvSpPr>
        <p:spPr/>
        <p:txBody>
          <a:bodyPr/>
          <a:lstStyle/>
          <a:p>
            <a:fld id="{9A8655C1-1B8F-42AB-BC58-B75C63C7E32B}" type="slidenum">
              <a:rPr lang="en-US" smtClean="0"/>
              <a:pPr/>
              <a:t>5</a:t>
            </a:fld>
            <a:endParaRPr lang="en-US" dirty="0"/>
          </a:p>
        </p:txBody>
      </p:sp>
    </p:spTree>
    <p:extLst>
      <p:ext uri="{BB962C8B-B14F-4D97-AF65-F5344CB8AC3E}">
        <p14:creationId xmlns:p14="http://schemas.microsoft.com/office/powerpoint/2010/main" val="133580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~600 views on YouTube</a:t>
            </a:r>
            <a:endParaRPr lang="en-US" dirty="0"/>
          </a:p>
        </p:txBody>
      </p:sp>
      <p:sp>
        <p:nvSpPr>
          <p:cNvPr id="4" name="Slide Number Placeholder 3"/>
          <p:cNvSpPr>
            <a:spLocks noGrp="1"/>
          </p:cNvSpPr>
          <p:nvPr>
            <p:ph type="sldNum" sz="quarter" idx="10"/>
          </p:nvPr>
        </p:nvSpPr>
        <p:spPr/>
        <p:txBody>
          <a:bodyPr/>
          <a:lstStyle/>
          <a:p>
            <a:fld id="{9A8655C1-1B8F-42AB-BC58-B75C63C7E32B}" type="slidenum">
              <a:rPr lang="en-US" smtClean="0"/>
              <a:pPr/>
              <a:t>9</a:t>
            </a:fld>
            <a:endParaRPr lang="en-US" dirty="0"/>
          </a:p>
        </p:txBody>
      </p:sp>
    </p:spTree>
    <p:extLst>
      <p:ext uri="{BB962C8B-B14F-4D97-AF65-F5344CB8AC3E}">
        <p14:creationId xmlns:p14="http://schemas.microsoft.com/office/powerpoint/2010/main" val="195479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defTabSz="0">
              <a:spcBef>
                <a:spcPts val="0"/>
              </a:spcBef>
              <a:buFont typeface="Arial" panose="020B0604020202020204" pitchFamily="34" charset="0"/>
              <a:buNone/>
            </a:pPr>
            <a:r>
              <a:rPr lang="en-US" dirty="0" smtClean="0"/>
              <a:t>CTSTs</a:t>
            </a:r>
          </a:p>
          <a:p>
            <a:pPr marL="457200" lvl="1" indent="0" algn="l" defTabSz="0">
              <a:spcBef>
                <a:spcPts val="0"/>
              </a:spcBef>
              <a:buFont typeface="Arial" panose="020B0604020202020204" pitchFamily="34" charset="0"/>
              <a:buNone/>
            </a:pPr>
            <a:endParaRPr lang="en-US" dirty="0" smtClean="0"/>
          </a:p>
          <a:p>
            <a:pPr marL="628650" lvl="1" indent="-171450" algn="l" defTabSz="0">
              <a:spcBef>
                <a:spcPts val="0"/>
              </a:spcBef>
              <a:buFont typeface="Arial" panose="020B0604020202020204" pitchFamily="34" charset="0"/>
              <a:buChar char="•"/>
            </a:pPr>
            <a:r>
              <a:rPr lang="en-US" dirty="0" smtClean="0"/>
              <a:t>locally based groups of highway safety advocates</a:t>
            </a:r>
          </a:p>
          <a:p>
            <a:pPr marL="628650" lvl="1" indent="-171450" algn="l" defTabSz="0">
              <a:spcBef>
                <a:spcPts val="0"/>
              </a:spcBef>
              <a:buFont typeface="Arial" panose="020B0604020202020204" pitchFamily="34" charset="0"/>
              <a:buChar char="•"/>
            </a:pPr>
            <a:r>
              <a:rPr lang="en-US" dirty="0" smtClean="0"/>
              <a:t>local city, county, state, and occasionally federal agencies, private industry and local citizens</a:t>
            </a:r>
          </a:p>
          <a:p>
            <a:pPr marL="628650" lvl="1" indent="-171450" algn="l" defTabSz="0">
              <a:spcBef>
                <a:spcPts val="0"/>
              </a:spcBef>
              <a:buFont typeface="Arial" panose="020B0604020202020204" pitchFamily="34" charset="0"/>
              <a:buChar char="•"/>
            </a:pPr>
            <a:r>
              <a:rPr lang="en-US" dirty="0" smtClean="0"/>
              <a:t>Multi-jurisdictional/multi-disciplinary</a:t>
            </a:r>
          </a:p>
          <a:p>
            <a:endParaRPr lang="en-US" dirty="0"/>
          </a:p>
        </p:txBody>
      </p:sp>
      <p:sp>
        <p:nvSpPr>
          <p:cNvPr id="4" name="Slide Number Placeholder 3"/>
          <p:cNvSpPr>
            <a:spLocks noGrp="1"/>
          </p:cNvSpPr>
          <p:nvPr>
            <p:ph type="sldNum" sz="quarter" idx="10"/>
          </p:nvPr>
        </p:nvSpPr>
        <p:spPr/>
        <p:txBody>
          <a:bodyPr/>
          <a:lstStyle/>
          <a:p>
            <a:fld id="{9A8655C1-1B8F-42AB-BC58-B75C63C7E32B}" type="slidenum">
              <a:rPr lang="en-US" smtClean="0"/>
              <a:pPr/>
              <a:t>12</a:t>
            </a:fld>
            <a:endParaRPr lang="en-US" dirty="0"/>
          </a:p>
        </p:txBody>
      </p:sp>
    </p:spTree>
    <p:extLst>
      <p:ext uri="{BB962C8B-B14F-4D97-AF65-F5344CB8AC3E}">
        <p14:creationId xmlns:p14="http://schemas.microsoft.com/office/powerpoint/2010/main" val="273583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0354" name="Group 2"/>
          <p:cNvGrpSpPr>
            <a:grpSpLocks/>
          </p:cNvGrpSpPr>
          <p:nvPr/>
        </p:nvGrpSpPr>
        <p:grpSpPr bwMode="auto">
          <a:xfrm>
            <a:off x="0" y="0"/>
            <a:ext cx="9144000" cy="6856413"/>
            <a:chOff x="0" y="0"/>
            <a:chExt cx="5760" cy="4319"/>
          </a:xfrm>
        </p:grpSpPr>
        <p:sp>
          <p:nvSpPr>
            <p:cNvPr id="10035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5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5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5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5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036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6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037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7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8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9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0391" name="Group 39"/>
            <p:cNvGrpSpPr>
              <a:grpSpLocks/>
            </p:cNvGrpSpPr>
            <p:nvPr userDrawn="1"/>
          </p:nvGrpSpPr>
          <p:grpSpPr bwMode="auto">
            <a:xfrm>
              <a:off x="0" y="1632"/>
              <a:ext cx="5758" cy="1858"/>
              <a:chOff x="0" y="1632"/>
              <a:chExt cx="5758" cy="1858"/>
            </a:xfrm>
          </p:grpSpPr>
          <p:sp>
            <p:nvSpPr>
              <p:cNvPr id="10039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39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100394" name="Rectangle 42"/>
          <p:cNvSpPr>
            <a:spLocks noGrp="1" noChangeArrowheads="1"/>
          </p:cNvSpPr>
          <p:nvPr>
            <p:ph type="ctrTitle" sz="quarter"/>
          </p:nvPr>
        </p:nvSpPr>
        <p:spPr>
          <a:xfrm>
            <a:off x="457200" y="1600200"/>
            <a:ext cx="8229600" cy="1828800"/>
          </a:xfrm>
        </p:spPr>
        <p:txBody>
          <a:bodyPr/>
          <a:lstStyle>
            <a:lvl1pPr>
              <a:defRPr sz="4800">
                <a:latin typeface="Palatino Linotype" panose="02040502050505030304" pitchFamily="18" charset="0"/>
              </a:defRPr>
            </a:lvl1pPr>
          </a:lstStyle>
          <a:p>
            <a:pPr lvl="0"/>
            <a:r>
              <a:rPr lang="en-US" noProof="0" smtClean="0"/>
              <a:t>Click to edit Master title style</a:t>
            </a:r>
          </a:p>
        </p:txBody>
      </p:sp>
      <p:sp>
        <p:nvSpPr>
          <p:cNvPr id="10039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atin typeface="Palatino Linotype" panose="02040502050505030304" pitchFamily="18" charset="0"/>
              </a:defRPr>
            </a:lvl1pPr>
          </a:lstStyle>
          <a:p>
            <a:pPr lvl="0"/>
            <a:r>
              <a:rPr lang="en-US" noProof="0" smtClean="0"/>
              <a:t>Click to edit Master subtitle style</a:t>
            </a:r>
          </a:p>
        </p:txBody>
      </p:sp>
      <p:sp>
        <p:nvSpPr>
          <p:cNvPr id="100396" name="Rectangle 44"/>
          <p:cNvSpPr>
            <a:spLocks noGrp="1" noChangeArrowheads="1"/>
          </p:cNvSpPr>
          <p:nvPr>
            <p:ph type="dt" sz="quarter" idx="2"/>
          </p:nvPr>
        </p:nvSpPr>
        <p:spPr/>
        <p:txBody>
          <a:bodyPr/>
          <a:lstStyle>
            <a:lvl1pPr>
              <a:defRPr/>
            </a:lvl1pPr>
          </a:lstStyle>
          <a:p>
            <a:endParaRPr lang="en-US" dirty="0"/>
          </a:p>
        </p:txBody>
      </p:sp>
      <p:sp>
        <p:nvSpPr>
          <p:cNvPr id="100397" name="Rectangle 45"/>
          <p:cNvSpPr>
            <a:spLocks noGrp="1" noChangeArrowheads="1"/>
          </p:cNvSpPr>
          <p:nvPr>
            <p:ph type="ftr" sz="quarter" idx="3"/>
          </p:nvPr>
        </p:nvSpPr>
        <p:spPr/>
        <p:txBody>
          <a:bodyPr/>
          <a:lstStyle>
            <a:lvl1pPr>
              <a:defRPr/>
            </a:lvl1pPr>
          </a:lstStyle>
          <a:p>
            <a:endParaRPr lang="en-US" dirty="0"/>
          </a:p>
        </p:txBody>
      </p:sp>
      <p:sp>
        <p:nvSpPr>
          <p:cNvPr id="100398" name="Rectangle 46"/>
          <p:cNvSpPr>
            <a:spLocks noGrp="1" noChangeArrowheads="1"/>
          </p:cNvSpPr>
          <p:nvPr>
            <p:ph type="sldNum" sz="quarter" idx="4"/>
          </p:nvPr>
        </p:nvSpPr>
        <p:spPr/>
        <p:txBody>
          <a:bodyPr/>
          <a:lstStyle>
            <a:lvl1pPr>
              <a:defRPr/>
            </a:lvl1pPr>
          </a:lstStyle>
          <a:p>
            <a:fld id="{D5544F96-BE45-4FF7-B405-A706E6BCD111}" type="slidenum">
              <a:rPr lang="en-US"/>
              <a:pPr/>
              <a:t>‹#›</a:t>
            </a:fld>
            <a:endParaRPr lang="en-US" dirty="0"/>
          </a:p>
        </p:txBody>
      </p:sp>
      <p:sp>
        <p:nvSpPr>
          <p:cNvPr id="47" name="Rectangle 6"/>
          <p:cNvSpPr>
            <a:spLocks noChangeArrowheads="1"/>
          </p:cNvSpPr>
          <p:nvPr userDrawn="1"/>
        </p:nvSpPr>
        <p:spPr bwMode="auto">
          <a:xfrm>
            <a:off x="0" y="6019800"/>
            <a:ext cx="91440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48" name="Picture 16" descr="UFsignatureTheme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29000" y="6175375"/>
            <a:ext cx="1981200" cy="54927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19"/>
          <p:cNvSpPr>
            <a:spLocks noChangeArrowheads="1"/>
          </p:cNvSpPr>
          <p:nvPr userDrawn="1"/>
        </p:nvSpPr>
        <p:spPr bwMode="auto">
          <a:xfrm>
            <a:off x="0" y="5951764"/>
            <a:ext cx="9144000" cy="76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ECB1A3-EEDA-400C-97D7-369D7F26B1DE}" type="slidenum">
              <a:rPr lang="en-US"/>
              <a:pPr/>
              <a:t>‹#›</a:t>
            </a:fld>
            <a:endParaRPr lang="en-US" dirty="0"/>
          </a:p>
        </p:txBody>
      </p:sp>
    </p:spTree>
    <p:extLst>
      <p:ext uri="{BB962C8B-B14F-4D97-AF65-F5344CB8AC3E}">
        <p14:creationId xmlns:p14="http://schemas.microsoft.com/office/powerpoint/2010/main" val="425998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09B346-2BCB-4A40-9029-FABB88CE0A2A}" type="slidenum">
              <a:rPr lang="en-US"/>
              <a:pPr/>
              <a:t>‹#›</a:t>
            </a:fld>
            <a:endParaRPr lang="en-US" dirty="0"/>
          </a:p>
        </p:txBody>
      </p:sp>
    </p:spTree>
    <p:extLst>
      <p:ext uri="{BB962C8B-B14F-4D97-AF65-F5344CB8AC3E}">
        <p14:creationId xmlns:p14="http://schemas.microsoft.com/office/powerpoint/2010/main" val="285289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Tx/>
              <a:buBlip>
                <a:blip r:embed="rId2"/>
              </a:buBlip>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3C2AEBF-E948-4DA3-ABEB-FD2D4F848222}" type="slidenum">
              <a:rPr lang="en-US"/>
              <a:pPr/>
              <a:t>‹#›</a:t>
            </a:fld>
            <a:endParaRPr lang="en-US" dirty="0"/>
          </a:p>
        </p:txBody>
      </p:sp>
      <p:sp>
        <p:nvSpPr>
          <p:cNvPr id="7" name="Rectangle 4"/>
          <p:cNvSpPr>
            <a:spLocks noChangeArrowheads="1"/>
          </p:cNvSpPr>
          <p:nvPr userDrawn="1"/>
        </p:nvSpPr>
        <p:spPr bwMode="auto">
          <a:xfrm>
            <a:off x="0" y="6781800"/>
            <a:ext cx="9144000" cy="76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 name="Picture 5" descr="Monogram-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67200" y="6629400"/>
            <a:ext cx="3810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15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atin typeface="Palatino Linotype" panose="0204050205050503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Palatino Linotype" panose="020405020505050303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64E5DE4-322C-420E-814D-FCA43556354A}" type="slidenum">
              <a:rPr lang="en-US"/>
              <a:pPr/>
              <a:t>‹#›</a:t>
            </a:fld>
            <a:endParaRPr lang="en-US" dirty="0"/>
          </a:p>
        </p:txBody>
      </p:sp>
    </p:spTree>
    <p:extLst>
      <p:ext uri="{BB962C8B-B14F-4D97-AF65-F5344CB8AC3E}">
        <p14:creationId xmlns:p14="http://schemas.microsoft.com/office/powerpoint/2010/main" val="143193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568B506-8C61-4055-8471-A0F0BFF9F519}" type="slidenum">
              <a:rPr lang="en-US"/>
              <a:pPr/>
              <a:t>‹#›</a:t>
            </a:fld>
            <a:endParaRPr lang="en-US" dirty="0"/>
          </a:p>
        </p:txBody>
      </p:sp>
      <p:sp>
        <p:nvSpPr>
          <p:cNvPr id="8" name="Rectangle 4"/>
          <p:cNvSpPr>
            <a:spLocks noChangeArrowheads="1"/>
          </p:cNvSpPr>
          <p:nvPr userDrawn="1"/>
        </p:nvSpPr>
        <p:spPr bwMode="auto">
          <a:xfrm>
            <a:off x="0" y="6781800"/>
            <a:ext cx="9144000" cy="76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9" name="Picture 5" descr="Monogram-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7200" y="6629400"/>
            <a:ext cx="3810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61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A763B616-58AC-4EA2-8237-FC55C2357DDA}" type="slidenum">
              <a:rPr lang="en-US"/>
              <a:pPr/>
              <a:t>‹#›</a:t>
            </a:fld>
            <a:endParaRPr lang="en-US" dirty="0"/>
          </a:p>
        </p:txBody>
      </p:sp>
    </p:spTree>
    <p:extLst>
      <p:ext uri="{BB962C8B-B14F-4D97-AF65-F5344CB8AC3E}">
        <p14:creationId xmlns:p14="http://schemas.microsoft.com/office/powerpoint/2010/main" val="81906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2D60949-3031-4B2A-9E7F-A66F9F483CF2}" type="slidenum">
              <a:rPr lang="en-US"/>
              <a:pPr/>
              <a:t>‹#›</a:t>
            </a:fld>
            <a:endParaRPr lang="en-US" dirty="0"/>
          </a:p>
        </p:txBody>
      </p:sp>
    </p:spTree>
    <p:extLst>
      <p:ext uri="{BB962C8B-B14F-4D97-AF65-F5344CB8AC3E}">
        <p14:creationId xmlns:p14="http://schemas.microsoft.com/office/powerpoint/2010/main" val="380912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C3F0D53-345C-4804-9D98-4D92A8C37B8D}" type="slidenum">
              <a:rPr lang="en-US"/>
              <a:pPr/>
              <a:t>‹#›</a:t>
            </a:fld>
            <a:endParaRPr lang="en-US" dirty="0"/>
          </a:p>
        </p:txBody>
      </p:sp>
    </p:spTree>
    <p:extLst>
      <p:ext uri="{BB962C8B-B14F-4D97-AF65-F5344CB8AC3E}">
        <p14:creationId xmlns:p14="http://schemas.microsoft.com/office/powerpoint/2010/main" val="1183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1E7785A-551D-4682-892F-9C14A04FF476}" type="slidenum">
              <a:rPr lang="en-US"/>
              <a:pPr/>
              <a:t>‹#›</a:t>
            </a:fld>
            <a:endParaRPr lang="en-US" dirty="0"/>
          </a:p>
        </p:txBody>
      </p:sp>
    </p:spTree>
    <p:extLst>
      <p:ext uri="{BB962C8B-B14F-4D97-AF65-F5344CB8AC3E}">
        <p14:creationId xmlns:p14="http://schemas.microsoft.com/office/powerpoint/2010/main" val="348002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F75E2D4-1AC0-4641-9A76-0E0F6FBD7D2E}" type="slidenum">
              <a:rPr lang="en-US"/>
              <a:pPr/>
              <a:t>‹#›</a:t>
            </a:fld>
            <a:endParaRPr lang="en-US" dirty="0"/>
          </a:p>
        </p:txBody>
      </p:sp>
    </p:spTree>
    <p:extLst>
      <p:ext uri="{BB962C8B-B14F-4D97-AF65-F5344CB8AC3E}">
        <p14:creationId xmlns:p14="http://schemas.microsoft.com/office/powerpoint/2010/main" val="112910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6413"/>
            <a:chOff x="0" y="0"/>
            <a:chExt cx="5760" cy="4319"/>
          </a:xfrm>
        </p:grpSpPr>
        <p:sp>
          <p:nvSpPr>
            <p:cNvPr id="9933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3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3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3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3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933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3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3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3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4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9935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5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99367" name="Group 39"/>
            <p:cNvGrpSpPr>
              <a:grpSpLocks/>
            </p:cNvGrpSpPr>
            <p:nvPr userDrawn="1"/>
          </p:nvGrpSpPr>
          <p:grpSpPr bwMode="auto">
            <a:xfrm>
              <a:off x="0" y="1632"/>
              <a:ext cx="5758" cy="1858"/>
              <a:chOff x="0" y="1632"/>
              <a:chExt cx="5758" cy="1858"/>
            </a:xfrm>
          </p:grpSpPr>
          <p:sp>
            <p:nvSpPr>
              <p:cNvPr id="9936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36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9937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93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937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dirty="0"/>
          </a:p>
        </p:txBody>
      </p:sp>
      <p:sp>
        <p:nvSpPr>
          <p:cNvPr id="9937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dirty="0"/>
          </a:p>
        </p:txBody>
      </p:sp>
      <p:sp>
        <p:nvSpPr>
          <p:cNvPr id="9937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96F06250-CE78-4ED6-8C9E-033AB3410A01}" type="slidenum">
              <a:rPr lang="en-US"/>
              <a:pPr/>
              <a:t>‹#›</a:t>
            </a:fld>
            <a:endParaRPr lang="en-US" dirty="0"/>
          </a:p>
        </p:txBody>
      </p:sp>
      <p:sp>
        <p:nvSpPr>
          <p:cNvPr id="47" name="Rectangle 4"/>
          <p:cNvSpPr>
            <a:spLocks noChangeArrowheads="1"/>
          </p:cNvSpPr>
          <p:nvPr userDrawn="1"/>
        </p:nvSpPr>
        <p:spPr bwMode="auto">
          <a:xfrm>
            <a:off x="0" y="6781800"/>
            <a:ext cx="9144000" cy="76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48" name="Picture 5" descr="Monogram-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67200" y="6629400"/>
            <a:ext cx="381000" cy="30480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Arial Narrow" panose="020B0606020202030204" pitchFamily="34" charset="0"/>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Tx/>
        <a:buBlip>
          <a:blip r:embed="rId14"/>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1"/>
        </a:buClr>
        <a:buSzPct val="75000"/>
        <a:buFont typeface="Courier New" panose="02070309020205020404" pitchFamily="49" charset="0"/>
        <a:buChar char="o"/>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Rkd0G8ZHxL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jacarreon@ufl.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ASAP Efforts in Florida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29" y="3505200"/>
            <a:ext cx="6885542"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Product</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a:p>
          <a:p>
            <a:pPr marL="0" indent="0" algn="ctr">
              <a:buNone/>
            </a:pPr>
            <a:r>
              <a:rPr lang="en-US" dirty="0" smtClean="0">
                <a:solidFill>
                  <a:srgbClr val="FF3300"/>
                </a:solidFill>
                <a:hlinkClick r:id="rId2"/>
              </a:rPr>
              <a:t>http</a:t>
            </a:r>
            <a:r>
              <a:rPr lang="en-US" dirty="0">
                <a:solidFill>
                  <a:srgbClr val="FF3300"/>
                </a:solidFill>
                <a:hlinkClick r:id="rId2"/>
              </a:rPr>
              <a:t>://www.youtube.com/watch?v=Rkd0G8ZHxLM </a:t>
            </a:r>
            <a:endParaRPr lang="en-US" dirty="0">
              <a:solidFill>
                <a:srgbClr val="FF3300"/>
              </a:solidFill>
            </a:endParaRPr>
          </a:p>
        </p:txBody>
      </p:sp>
    </p:spTree>
    <p:extLst>
      <p:ext uri="{BB962C8B-B14F-4D97-AF65-F5344CB8AC3E}">
        <p14:creationId xmlns:p14="http://schemas.microsoft.com/office/powerpoint/2010/main" val="47030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Rural County Training</a:t>
            </a:r>
            <a:endParaRPr lang="en-US" dirty="0"/>
          </a:p>
        </p:txBody>
      </p:sp>
      <p:sp>
        <p:nvSpPr>
          <p:cNvPr id="5" name="Text Placeholder 4"/>
          <p:cNvSpPr>
            <a:spLocks noGrp="1"/>
          </p:cNvSpPr>
          <p:nvPr>
            <p:ph type="body" idx="1"/>
          </p:nvPr>
        </p:nvSpPr>
        <p:spPr/>
        <p:txBody>
          <a:bodyPr/>
          <a:lstStyle/>
          <a:p>
            <a:pPr algn="ctr"/>
            <a:r>
              <a:rPr lang="en-US" dirty="0" smtClean="0"/>
              <a:t>2014</a:t>
            </a:r>
            <a:endParaRPr lang="en-US" dirty="0"/>
          </a:p>
        </p:txBody>
      </p:sp>
    </p:spTree>
    <p:extLst>
      <p:ext uri="{BB962C8B-B14F-4D97-AF65-F5344CB8AC3E}">
        <p14:creationId xmlns:p14="http://schemas.microsoft.com/office/powerpoint/2010/main" val="315230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for CTSTs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2836862"/>
            <a:ext cx="3194824" cy="2057400"/>
          </a:xfrm>
        </p:spPr>
      </p:pic>
      <p:sp>
        <p:nvSpPr>
          <p:cNvPr id="4" name="Content Placeholder 3"/>
          <p:cNvSpPr>
            <a:spLocks noGrp="1"/>
          </p:cNvSpPr>
          <p:nvPr>
            <p:ph sz="half" idx="2"/>
          </p:nvPr>
        </p:nvSpPr>
        <p:spPr>
          <a:xfrm>
            <a:off x="4648200" y="1600200"/>
            <a:ext cx="4038600" cy="4530725"/>
          </a:xfrm>
        </p:spPr>
        <p:txBody>
          <a:bodyPr>
            <a:normAutofit lnSpcReduction="10000"/>
          </a:bodyPr>
          <a:lstStyle/>
          <a:p>
            <a:r>
              <a:rPr lang="en-US" dirty="0" smtClean="0"/>
              <a:t>Community </a:t>
            </a:r>
            <a:r>
              <a:rPr lang="en-US" dirty="0"/>
              <a:t>Traffic Safety Teams</a:t>
            </a:r>
          </a:p>
          <a:p>
            <a:r>
              <a:rPr lang="en-US" dirty="0"/>
              <a:t>Shortened 1-day version</a:t>
            </a:r>
          </a:p>
          <a:p>
            <a:r>
              <a:rPr lang="en-US" dirty="0"/>
              <a:t>Focus on rural counties</a:t>
            </a:r>
          </a:p>
          <a:p>
            <a:r>
              <a:rPr lang="en-US" dirty="0"/>
              <a:t>Intersection/Lane Departure crash statistics</a:t>
            </a:r>
          </a:p>
          <a:p>
            <a:endParaRPr lang="en-US" dirty="0"/>
          </a:p>
        </p:txBody>
      </p:sp>
    </p:spTree>
    <p:extLst>
      <p:ext uri="{BB962C8B-B14F-4D97-AF65-F5344CB8AC3E}">
        <p14:creationId xmlns:p14="http://schemas.microsoft.com/office/powerpoint/2010/main" val="167064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Intersection Safety Training for Rural Counties</a:t>
            </a:r>
            <a:endParaRPr lang="en-US" dirty="0"/>
          </a:p>
        </p:txBody>
      </p:sp>
      <p:sp>
        <p:nvSpPr>
          <p:cNvPr id="3" name="Content Placeholder 2"/>
          <p:cNvSpPr>
            <a:spLocks noGrp="1"/>
          </p:cNvSpPr>
          <p:nvPr>
            <p:ph idx="1"/>
          </p:nvPr>
        </p:nvSpPr>
        <p:spPr>
          <a:xfrm>
            <a:off x="457200" y="1600200"/>
            <a:ext cx="8382000" cy="4530725"/>
          </a:xfrm>
        </p:spPr>
        <p:txBody>
          <a:bodyPr/>
          <a:lstStyle/>
          <a:p>
            <a:r>
              <a:rPr lang="en-US" dirty="0" smtClean="0"/>
              <a:t>Intersection Safety</a:t>
            </a:r>
          </a:p>
          <a:p>
            <a:r>
              <a:rPr lang="en-US" dirty="0" smtClean="0"/>
              <a:t>Three course offerings to rural counties/small communities</a:t>
            </a:r>
          </a:p>
          <a:p>
            <a:r>
              <a:rPr lang="en-US" dirty="0" smtClean="0"/>
              <a:t>Countermeasures</a:t>
            </a:r>
          </a:p>
          <a:p>
            <a:pPr lvl="1"/>
            <a:r>
              <a:rPr lang="en-US" dirty="0" smtClean="0"/>
              <a:t>Roundabouts</a:t>
            </a:r>
          </a:p>
          <a:p>
            <a:pPr lvl="1"/>
            <a:r>
              <a:rPr lang="en-US" dirty="0" smtClean="0"/>
              <a:t>Pedestrian Hybrid Beacons</a:t>
            </a:r>
          </a:p>
          <a:p>
            <a:pPr lvl="1"/>
            <a:r>
              <a:rPr lang="en-US" dirty="0" smtClean="0"/>
              <a:t>Signal Backplates with Retroreflective Borders</a:t>
            </a:r>
            <a:endParaRPr lang="en-US" dirty="0"/>
          </a:p>
        </p:txBody>
      </p:sp>
    </p:spTree>
    <p:extLst>
      <p:ext uri="{BB962C8B-B14F-4D97-AF65-F5344CB8AC3E}">
        <p14:creationId xmlns:p14="http://schemas.microsoft.com/office/powerpoint/2010/main" val="133720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Edge Peer Exchange</a:t>
            </a:r>
            <a:endParaRPr lang="en-US" dirty="0"/>
          </a:p>
        </p:txBody>
      </p:sp>
      <p:sp>
        <p:nvSpPr>
          <p:cNvPr id="3" name="Content Placeholder 2"/>
          <p:cNvSpPr>
            <a:spLocks noGrp="1"/>
          </p:cNvSpPr>
          <p:nvPr>
            <p:ph sz="half" idx="1"/>
          </p:nvPr>
        </p:nvSpPr>
        <p:spPr/>
        <p:txBody>
          <a:bodyPr>
            <a:normAutofit fontScale="92500"/>
          </a:bodyPr>
          <a:lstStyle/>
          <a:p>
            <a:r>
              <a:rPr lang="en-US" dirty="0" smtClean="0"/>
              <a:t>25 participants</a:t>
            </a:r>
          </a:p>
          <a:p>
            <a:pPr lvl="1"/>
            <a:r>
              <a:rPr lang="en-US" dirty="0" smtClean="0"/>
              <a:t>FDOT</a:t>
            </a:r>
          </a:p>
          <a:p>
            <a:pPr lvl="1"/>
            <a:r>
              <a:rPr lang="en-US" dirty="0" smtClean="0"/>
              <a:t>City/County Agencies</a:t>
            </a:r>
          </a:p>
          <a:p>
            <a:pPr lvl="1"/>
            <a:r>
              <a:rPr lang="en-US" dirty="0" smtClean="0"/>
              <a:t>FHWA</a:t>
            </a:r>
          </a:p>
          <a:p>
            <a:pPr lvl="1"/>
            <a:r>
              <a:rPr lang="en-US" dirty="0" smtClean="0"/>
              <a:t>Universities</a:t>
            </a:r>
          </a:p>
          <a:p>
            <a:pPr lvl="1"/>
            <a:r>
              <a:rPr lang="en-US" dirty="0" smtClean="0"/>
              <a:t>Private Companies</a:t>
            </a:r>
          </a:p>
          <a:p>
            <a:r>
              <a:rPr lang="en-US" dirty="0" smtClean="0"/>
              <a:t>Benefits/challenges of implementation</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1429385"/>
            <a:ext cx="3276600" cy="245745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038600"/>
            <a:ext cx="3704540" cy="2463124"/>
          </a:xfrm>
          <a:prstGeom prst="rect">
            <a:avLst/>
          </a:prstGeom>
        </p:spPr>
      </p:pic>
    </p:spTree>
    <p:extLst>
      <p:ext uri="{BB962C8B-B14F-4D97-AF65-F5344CB8AC3E}">
        <p14:creationId xmlns:p14="http://schemas.microsoft.com/office/powerpoint/2010/main" val="279681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idx="1"/>
          </p:nvPr>
        </p:nvSpPr>
        <p:spPr/>
        <p:txBody>
          <a:bodyPr/>
          <a:lstStyle/>
          <a:p>
            <a:pPr marL="0" indent="0" algn="ctr">
              <a:buNone/>
            </a:pPr>
            <a:r>
              <a:rPr lang="en-US" dirty="0" smtClean="0"/>
              <a:t>Jaime Carreon</a:t>
            </a:r>
          </a:p>
          <a:p>
            <a:pPr marL="0" indent="0" algn="ctr">
              <a:buNone/>
            </a:pPr>
            <a:r>
              <a:rPr lang="en-US" dirty="0" smtClean="0"/>
              <a:t>Project Manager</a:t>
            </a:r>
          </a:p>
          <a:p>
            <a:pPr marL="0" indent="0" algn="ctr">
              <a:buNone/>
            </a:pPr>
            <a:r>
              <a:rPr lang="en-US" dirty="0" smtClean="0"/>
              <a:t>Florida Transportation Technology Transfer (T2) Center</a:t>
            </a:r>
          </a:p>
          <a:p>
            <a:pPr marL="0" indent="0" algn="ctr">
              <a:buNone/>
            </a:pPr>
            <a:r>
              <a:rPr lang="en-US" dirty="0" smtClean="0">
                <a:solidFill>
                  <a:srgbClr val="FF3300"/>
                </a:solidFill>
                <a:hlinkClick r:id="rId2"/>
              </a:rPr>
              <a:t>jacarreon@ufl.edu</a:t>
            </a:r>
            <a:endParaRPr lang="en-US" dirty="0" smtClean="0">
              <a:solidFill>
                <a:srgbClr val="FF3300"/>
              </a:solidFill>
            </a:endParaRPr>
          </a:p>
          <a:p>
            <a:pPr marL="0" indent="0" algn="ctr">
              <a:buNone/>
            </a:pPr>
            <a:r>
              <a:rPr lang="en-US" dirty="0" smtClean="0"/>
              <a:t>352.273.1697</a:t>
            </a:r>
            <a:endParaRPr lang="en-US" dirty="0"/>
          </a:p>
        </p:txBody>
      </p:sp>
    </p:spTree>
    <p:extLst>
      <p:ext uri="{BB962C8B-B14F-4D97-AF65-F5344CB8AC3E}">
        <p14:creationId xmlns:p14="http://schemas.microsoft.com/office/powerpoint/2010/main" val="185537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ASAP Efforts in Florida</a:t>
            </a:r>
            <a:endParaRPr lang="en-US" dirty="0"/>
          </a:p>
        </p:txBody>
      </p:sp>
      <p:sp>
        <p:nvSpPr>
          <p:cNvPr id="3" name="Content Placeholder 2"/>
          <p:cNvSpPr>
            <a:spLocks noGrp="1"/>
          </p:cNvSpPr>
          <p:nvPr>
            <p:ph idx="1"/>
          </p:nvPr>
        </p:nvSpPr>
        <p:spPr>
          <a:xfrm>
            <a:off x="457200" y="1600200"/>
            <a:ext cx="8534400" cy="4530725"/>
          </a:xfrm>
        </p:spPr>
        <p:txBody>
          <a:bodyPr/>
          <a:lstStyle/>
          <a:p>
            <a:r>
              <a:rPr lang="en-US" dirty="0" smtClean="0"/>
              <a:t>Retroreflectometer – 2007</a:t>
            </a:r>
          </a:p>
          <a:p>
            <a:r>
              <a:rPr lang="en-US" dirty="0" smtClean="0"/>
              <a:t>Roundabout PSA – 2012</a:t>
            </a:r>
          </a:p>
          <a:p>
            <a:r>
              <a:rPr lang="en-US" dirty="0" smtClean="0"/>
              <a:t>RSA for CTSTs – 2014</a:t>
            </a:r>
          </a:p>
          <a:p>
            <a:r>
              <a:rPr lang="en-US" dirty="0" smtClean="0"/>
              <a:t>Safety Edge Peer Exchange – 2014</a:t>
            </a:r>
          </a:p>
          <a:p>
            <a:r>
              <a:rPr lang="en-US" dirty="0" smtClean="0"/>
              <a:t>Intersection Safety for Rural Counties - 2014</a:t>
            </a:r>
            <a:endParaRPr lang="en-US" dirty="0"/>
          </a:p>
        </p:txBody>
      </p:sp>
      <p:sp>
        <p:nvSpPr>
          <p:cNvPr id="107524" name="Rectangle 4"/>
          <p:cNvSpPr>
            <a:spLocks noChangeArrowheads="1"/>
          </p:cNvSpPr>
          <p:nvPr/>
        </p:nvSpPr>
        <p:spPr bwMode="auto">
          <a:xfrm>
            <a:off x="0" y="6781800"/>
            <a:ext cx="9144000" cy="76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7525" name="Picture 5" descr="Monogram-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629400"/>
            <a:ext cx="3810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70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Retroreflectometer</a:t>
            </a:r>
            <a:endParaRPr lang="en-US" dirty="0"/>
          </a:p>
        </p:txBody>
      </p:sp>
      <p:sp>
        <p:nvSpPr>
          <p:cNvPr id="5" name="Text Placeholder 4"/>
          <p:cNvSpPr>
            <a:spLocks noGrp="1"/>
          </p:cNvSpPr>
          <p:nvPr>
            <p:ph type="body" idx="1"/>
          </p:nvPr>
        </p:nvSpPr>
        <p:spPr/>
        <p:txBody>
          <a:bodyPr/>
          <a:lstStyle/>
          <a:p>
            <a:pPr algn="ctr"/>
            <a:r>
              <a:rPr lang="en-US" dirty="0" smtClean="0"/>
              <a:t>2007</a:t>
            </a:r>
            <a:endParaRPr lang="en-US" dirty="0"/>
          </a:p>
        </p:txBody>
      </p:sp>
    </p:spTree>
    <p:extLst>
      <p:ext uri="{BB962C8B-B14F-4D97-AF65-F5344CB8AC3E}">
        <p14:creationId xmlns:p14="http://schemas.microsoft.com/office/powerpoint/2010/main" val="143384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Retroreflectometer</a:t>
            </a:r>
            <a:endParaRPr lang="en-US" dirty="0"/>
          </a:p>
        </p:txBody>
      </p:sp>
      <p:sp>
        <p:nvSpPr>
          <p:cNvPr id="4" name="Content Placeholder 3"/>
          <p:cNvSpPr>
            <a:spLocks noGrp="1"/>
          </p:cNvSpPr>
          <p:nvPr>
            <p:ph sz="half" idx="1"/>
          </p:nvPr>
        </p:nvSpPr>
        <p:spPr>
          <a:xfrm>
            <a:off x="457200" y="1600200"/>
            <a:ext cx="4038600" cy="4530725"/>
          </a:xfrm>
        </p:spPr>
        <p:txBody>
          <a:bodyPr/>
          <a:lstStyle/>
          <a:p>
            <a:r>
              <a:rPr lang="en-US" dirty="0" smtClean="0"/>
              <a:t>Retro loan program</a:t>
            </a:r>
          </a:p>
          <a:p>
            <a:r>
              <a:rPr lang="en-US" dirty="0" smtClean="0"/>
              <a:t>Training</a:t>
            </a:r>
          </a:p>
          <a:p>
            <a:r>
              <a:rPr lang="en-US" dirty="0"/>
              <a:t>RoadVista </a:t>
            </a:r>
            <a:r>
              <a:rPr lang="en-US" dirty="0" smtClean="0"/>
              <a:t>922</a:t>
            </a:r>
          </a:p>
          <a:p>
            <a:r>
              <a:rPr lang="en-US" dirty="0"/>
              <a:t>$9,925.00</a:t>
            </a:r>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0754" r="11321"/>
          <a:stretch/>
        </p:blipFill>
        <p:spPr>
          <a:xfrm>
            <a:off x="4953000" y="1941512"/>
            <a:ext cx="3920706" cy="3848100"/>
          </a:xfrm>
        </p:spPr>
      </p:pic>
    </p:spTree>
    <p:extLst>
      <p:ext uri="{BB962C8B-B14F-4D97-AF65-F5344CB8AC3E}">
        <p14:creationId xmlns:p14="http://schemas.microsoft.com/office/powerpoint/2010/main" val="17016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Retro Loan Program</a:t>
            </a:r>
            <a:endParaRPr lang="en-US" dirty="0"/>
          </a:p>
        </p:txBody>
      </p:sp>
      <p:sp>
        <p:nvSpPr>
          <p:cNvPr id="6" name="Content Placeholder 5"/>
          <p:cNvSpPr>
            <a:spLocks noGrp="1"/>
          </p:cNvSpPr>
          <p:nvPr>
            <p:ph idx="1"/>
          </p:nvPr>
        </p:nvSpPr>
        <p:spPr/>
        <p:txBody>
          <a:bodyPr/>
          <a:lstStyle/>
          <a:p>
            <a:r>
              <a:rPr lang="en-US" dirty="0" smtClean="0"/>
              <a:t>Over 15 Local Agencies (multiple times)</a:t>
            </a:r>
          </a:p>
          <a:p>
            <a:r>
              <a:rPr lang="en-US" dirty="0" smtClean="0"/>
              <a:t>Loaned for 2 – 3 weeks</a:t>
            </a:r>
          </a:p>
          <a:p>
            <a:r>
              <a:rPr lang="en-US" dirty="0" smtClean="0"/>
              <a:t>Repaired 3 times</a:t>
            </a:r>
          </a:p>
          <a:p>
            <a:r>
              <a:rPr lang="en-US" dirty="0" smtClean="0"/>
              <a:t>Upgraded twice</a:t>
            </a:r>
          </a:p>
          <a:p>
            <a:r>
              <a:rPr lang="en-US" dirty="0" smtClean="0"/>
              <a:t>City of Atlantic </a:t>
            </a:r>
          </a:p>
          <a:p>
            <a:pPr marL="0" indent="0">
              <a:buNone/>
            </a:pPr>
            <a:r>
              <a:rPr lang="en-US" dirty="0"/>
              <a:t> </a:t>
            </a:r>
            <a:r>
              <a:rPr lang="en-US" dirty="0" smtClean="0"/>
              <a:t>  Beach</a:t>
            </a:r>
            <a:endParaRPr lang="en-US" dirty="0"/>
          </a:p>
        </p:txBody>
      </p:sp>
    </p:spTree>
    <p:extLst>
      <p:ext uri="{BB962C8B-B14F-4D97-AF65-F5344CB8AC3E}">
        <p14:creationId xmlns:p14="http://schemas.microsoft.com/office/powerpoint/2010/main" val="426411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 y="819985"/>
            <a:ext cx="8794752" cy="5218030"/>
          </a:xfrm>
          <a:prstGeom prst="rect">
            <a:avLst/>
          </a:prstGeom>
        </p:spPr>
      </p:pic>
      <p:sp>
        <p:nvSpPr>
          <p:cNvPr id="5" name="TextBox 4"/>
          <p:cNvSpPr txBox="1"/>
          <p:nvPr/>
        </p:nvSpPr>
        <p:spPr>
          <a:xfrm>
            <a:off x="3810000" y="2819400"/>
            <a:ext cx="3482976"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rPr>
              <a:t>City of Atlantic Beach</a:t>
            </a:r>
            <a:endParaRPr lang="en-US" sz="2400" b="1" dirty="0">
              <a:solidFill>
                <a:srgbClr val="000000"/>
              </a:solidFill>
              <a:effectLst>
                <a:outerShdw blurRad="38100" dist="38100" dir="2700000" algn="tl">
                  <a:srgbClr val="000000">
                    <a:alpha val="43137"/>
                  </a:srgbClr>
                </a:outerShdw>
              </a:effectLst>
            </a:endParaRPr>
          </a:p>
        </p:txBody>
      </p:sp>
      <p:cxnSp>
        <p:nvCxnSpPr>
          <p:cNvPr id="7" name="Straight Arrow Connector 6"/>
          <p:cNvCxnSpPr/>
          <p:nvPr/>
        </p:nvCxnSpPr>
        <p:spPr bwMode="auto">
          <a:xfrm flipV="1">
            <a:off x="5791200" y="2133600"/>
            <a:ext cx="1600200" cy="685800"/>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1260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Roundabout PSA</a:t>
            </a:r>
            <a:endParaRPr lang="en-US" dirty="0"/>
          </a:p>
        </p:txBody>
      </p:sp>
      <p:sp>
        <p:nvSpPr>
          <p:cNvPr id="5" name="Text Placeholder 4"/>
          <p:cNvSpPr>
            <a:spLocks noGrp="1"/>
          </p:cNvSpPr>
          <p:nvPr>
            <p:ph type="body" idx="1"/>
          </p:nvPr>
        </p:nvSpPr>
        <p:spPr/>
        <p:txBody>
          <a:bodyPr/>
          <a:lstStyle/>
          <a:p>
            <a:pPr algn="ctr"/>
            <a:r>
              <a:rPr lang="en-US" dirty="0" smtClean="0"/>
              <a:t>2012</a:t>
            </a:r>
            <a:endParaRPr lang="en-US" dirty="0"/>
          </a:p>
        </p:txBody>
      </p:sp>
    </p:spTree>
    <p:extLst>
      <p:ext uri="{BB962C8B-B14F-4D97-AF65-F5344CB8AC3E}">
        <p14:creationId xmlns:p14="http://schemas.microsoft.com/office/powerpoint/2010/main" val="266876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Roundabout PSA</a:t>
            </a:r>
            <a:endParaRPr lang="en-US" dirty="0"/>
          </a:p>
        </p:txBody>
      </p:sp>
      <p:sp>
        <p:nvSpPr>
          <p:cNvPr id="3" name="Content Placeholder 2"/>
          <p:cNvSpPr>
            <a:spLocks noGrp="1"/>
          </p:cNvSpPr>
          <p:nvPr>
            <p:ph idx="1"/>
          </p:nvPr>
        </p:nvSpPr>
        <p:spPr/>
        <p:txBody>
          <a:bodyPr/>
          <a:lstStyle/>
          <a:p>
            <a:r>
              <a:rPr lang="en-US" dirty="0" smtClean="0"/>
              <a:t>Increase in roundabouts in Florida</a:t>
            </a:r>
          </a:p>
          <a:p>
            <a:r>
              <a:rPr lang="en-US" dirty="0" smtClean="0"/>
              <a:t>FHWA Countermeasure</a:t>
            </a:r>
          </a:p>
          <a:p>
            <a:r>
              <a:rPr lang="en-US" dirty="0" smtClean="0"/>
              <a:t>Create a Public Service Announcement</a:t>
            </a:r>
          </a:p>
          <a:p>
            <a:pPr lvl="1"/>
            <a:r>
              <a:rPr lang="en-US" dirty="0" smtClean="0"/>
              <a:t>Video</a:t>
            </a:r>
          </a:p>
          <a:p>
            <a:pPr lvl="1"/>
            <a:r>
              <a:rPr lang="en-US" dirty="0" smtClean="0"/>
              <a:t>Audio (radio)</a:t>
            </a:r>
          </a:p>
          <a:p>
            <a:r>
              <a:rPr lang="en-US" dirty="0" smtClean="0"/>
              <a:t>UF College of Journalism and Communication</a:t>
            </a:r>
          </a:p>
          <a:p>
            <a:r>
              <a:rPr lang="en-US" dirty="0" smtClean="0"/>
              <a:t>Website (1 year)</a:t>
            </a:r>
          </a:p>
          <a:p>
            <a:endParaRPr lang="en-US" dirty="0"/>
          </a:p>
        </p:txBody>
      </p:sp>
    </p:spTree>
    <p:extLst>
      <p:ext uri="{BB962C8B-B14F-4D97-AF65-F5344CB8AC3E}">
        <p14:creationId xmlns:p14="http://schemas.microsoft.com/office/powerpoint/2010/main" val="64183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6" name="Content Placeholder 5"/>
          <p:cNvSpPr>
            <a:spLocks noGrp="1"/>
          </p:cNvSpPr>
          <p:nvPr>
            <p:ph idx="1"/>
          </p:nvPr>
        </p:nvSpPr>
        <p:spPr/>
        <p:txBody>
          <a:bodyPr/>
          <a:lstStyle/>
          <a:p>
            <a:r>
              <a:rPr lang="en-US" dirty="0" smtClean="0"/>
              <a:t>Script</a:t>
            </a:r>
          </a:p>
          <a:p>
            <a:r>
              <a:rPr lang="en-US" dirty="0" smtClean="0"/>
              <a:t>Shooting</a:t>
            </a:r>
          </a:p>
          <a:p>
            <a:r>
              <a:rPr lang="en-US" dirty="0" smtClean="0"/>
              <a:t>Production</a:t>
            </a:r>
          </a:p>
          <a:p>
            <a:r>
              <a:rPr lang="en-US" dirty="0" smtClean="0"/>
              <a:t>Distribution</a:t>
            </a:r>
          </a:p>
          <a:p>
            <a:pPr lvl="1"/>
            <a:r>
              <a:rPr lang="en-US" dirty="0" smtClean="0"/>
              <a:t>~27 radio/TV stations</a:t>
            </a:r>
          </a:p>
          <a:p>
            <a:pPr lvl="1"/>
            <a:r>
              <a:rPr lang="en-US" dirty="0" smtClean="0"/>
              <a:t>Social Media (YouTube, Facebook)</a:t>
            </a:r>
          </a:p>
          <a:p>
            <a:pPr lvl="1"/>
            <a:r>
              <a:rPr lang="en-US" dirty="0" smtClean="0"/>
              <a:t>LTAP Clearinghouse</a:t>
            </a:r>
            <a:endParaRPr lang="en-US" dirty="0"/>
          </a:p>
        </p:txBody>
      </p:sp>
    </p:spTree>
    <p:extLst>
      <p:ext uri="{BB962C8B-B14F-4D97-AF65-F5344CB8AC3E}">
        <p14:creationId xmlns:p14="http://schemas.microsoft.com/office/powerpoint/2010/main" val="317664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3&quot;/&gt;&lt;/object&gt;&lt;object type=&quot;3&quot; unique_id=&quot;10005&quot;&gt;&lt;property id=&quot;20148&quot; value=&quot;5&quot;/&gt;&lt;property id=&quot;20300&quot; value=&quot;Slide 3&quot;/&gt;&lt;property id=&quot;20307&quot; value=&quot;258&quot;/&gt;&lt;/object&gt;&lt;/object&gt;&lt;object type=&quot;8&quot; unique_id=&quot;10010&quot;&gt;&lt;/object&gt;&lt;/object&gt;&lt;/database&gt;"/>
  <p:tag name="MMPROD_NEXTUNIQUEID" val="10009"/>
  <p:tag name="ISPRING_RESOURCE_PATHS_HASH_2" val="20953d622f88257f997ceace81b2a19ca4fd79d"/>
  <p:tag name="SECTOMILLISECCONVERTED" val="1"/>
</p:tagLst>
</file>

<file path=ppt/theme/theme1.xml><?xml version="1.0" encoding="utf-8"?>
<a:theme xmlns:a="http://schemas.openxmlformats.org/drawingml/2006/main" name="Beam">
  <a:themeElements>
    <a:clrScheme name="Custom 3">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FF3300"/>
      </a:hlink>
      <a:folHlink>
        <a:srgbClr val="FF3300"/>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1921</TotalTime>
  <Words>346</Words>
  <Application>Microsoft Office PowerPoint</Application>
  <PresentationFormat>On-screen Show (4:3)</PresentationFormat>
  <Paragraphs>85</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Beam</vt:lpstr>
      <vt:lpstr>ASAP Efforts in Florida</vt:lpstr>
      <vt:lpstr>ASAP Efforts in Florida</vt:lpstr>
      <vt:lpstr>Retroreflectometer</vt:lpstr>
      <vt:lpstr>Retroreflectometer</vt:lpstr>
      <vt:lpstr>Retro Loan Program</vt:lpstr>
      <vt:lpstr>PowerPoint Presentation</vt:lpstr>
      <vt:lpstr>Roundabout PSA</vt:lpstr>
      <vt:lpstr>Roundabout PSA</vt:lpstr>
      <vt:lpstr>Process</vt:lpstr>
      <vt:lpstr>Final Product</vt:lpstr>
      <vt:lpstr>Rural County Training</vt:lpstr>
      <vt:lpstr>RSA for CTSTs</vt:lpstr>
      <vt:lpstr>Intersection Safety Training for Rural Counties</vt:lpstr>
      <vt:lpstr>Safety Edge Peer Exchange</vt:lpstr>
      <vt:lpstr>Questions?</vt:lpstr>
    </vt:vector>
  </TitlesOfParts>
  <Company>Finance and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Create The Next Great Website!</dc:title>
  <dc:creator>danwill</dc:creator>
  <cp:lastModifiedBy>Monahan, Susan</cp:lastModifiedBy>
  <cp:revision>94</cp:revision>
  <dcterms:created xsi:type="dcterms:W3CDTF">2007-03-21T12:12:53Z</dcterms:created>
  <dcterms:modified xsi:type="dcterms:W3CDTF">2014-05-29T14:13:04Z</dcterms:modified>
</cp:coreProperties>
</file>