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1"/>
  </p:sldMasterIdLst>
  <p:notesMasterIdLst>
    <p:notesMasterId r:id="rId22"/>
  </p:notesMasterIdLst>
  <p:handoutMasterIdLst>
    <p:handoutMasterId r:id="rId23"/>
  </p:handoutMasterIdLst>
  <p:sldIdLst>
    <p:sldId id="529" r:id="rId2"/>
    <p:sldId id="550" r:id="rId3"/>
    <p:sldId id="538" r:id="rId4"/>
    <p:sldId id="536" r:id="rId5"/>
    <p:sldId id="528" r:id="rId6"/>
    <p:sldId id="545" r:id="rId7"/>
    <p:sldId id="543" r:id="rId8"/>
    <p:sldId id="542" r:id="rId9"/>
    <p:sldId id="539" r:id="rId10"/>
    <p:sldId id="535" r:id="rId11"/>
    <p:sldId id="544" r:id="rId12"/>
    <p:sldId id="548" r:id="rId13"/>
    <p:sldId id="534" r:id="rId14"/>
    <p:sldId id="549" r:id="rId15"/>
    <p:sldId id="537" r:id="rId16"/>
    <p:sldId id="540" r:id="rId17"/>
    <p:sldId id="546" r:id="rId18"/>
    <p:sldId id="547" r:id="rId19"/>
    <p:sldId id="541" r:id="rId20"/>
    <p:sldId id="551" r:id="rId2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15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3057"/>
    <a:srgbClr val="3366FF"/>
    <a:srgbClr val="3366CC"/>
    <a:srgbClr val="FFFF00"/>
    <a:srgbClr val="0033CC"/>
    <a:srgbClr val="171CD9"/>
    <a:srgbClr val="FF6600"/>
    <a:srgbClr val="FF0000"/>
    <a:srgbClr val="0000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62217" autoAdjust="0"/>
  </p:normalViewPr>
  <p:slideViewPr>
    <p:cSldViewPr snapToGrid="0">
      <p:cViewPr>
        <p:scale>
          <a:sx n="125" d="100"/>
          <a:sy n="125" d="100"/>
        </p:scale>
        <p:origin x="-1188" y="-24"/>
      </p:cViewPr>
      <p:guideLst>
        <p:guide orient="horz" pos="2160"/>
        <p:guide pos="1560"/>
      </p:guideLst>
    </p:cSldViewPr>
  </p:slideViewPr>
  <p:outlineViewPr>
    <p:cViewPr>
      <p:scale>
        <a:sx n="33" d="100"/>
        <a:sy n="33" d="100"/>
      </p:scale>
      <p:origin x="0" y="-2827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56BF766A-7481-4FA3-984A-799DF13C62C2}" type="datetimeFigureOut">
              <a:rPr lang="en-US" smtClean="0"/>
              <a:t>6/7/2018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8BE33275-7831-4CFF-97F1-45722BD75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4596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B067C2BE-D56C-43CF-A46D-6DAFA83C02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28482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1100" y="698500"/>
            <a:ext cx="4648200" cy="3486150"/>
          </a:xfrm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20" indent="-291161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647" indent="-232929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05" indent="-232929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365" indent="-232929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224" indent="-23292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082" indent="-23292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3941" indent="-23292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800" indent="-232929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1FBD955-1C5F-478D-AF37-2492CB97F60F}" type="slidenum">
              <a:rPr lang="en-US" altLang="en-US" sz="1300"/>
              <a:pPr/>
              <a:t>1</a:t>
            </a:fld>
            <a:endParaRPr lang="en-US" altLang="en-US" sz="13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5322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67C2BE-D56C-43CF-A46D-6DAFA83C0242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278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sz="1800"/>
          </a:p>
        </p:txBody>
      </p:sp>
      <p:sp>
        <p:nvSpPr>
          <p:cNvPr id="6" name="Rectangle 5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8676" y="2292097"/>
            <a:ext cx="7572375" cy="2219691"/>
          </a:xfrm>
        </p:spPr>
        <p:txBody>
          <a:bodyPr anchor="ctr">
            <a:normAutofit/>
          </a:bodyPr>
          <a:lstStyle>
            <a:lvl1pPr algn="l">
              <a:defRPr sz="3000" cap="all" baseline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8675" y="4511787"/>
            <a:ext cx="7572376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35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3" name="Slide Number Placeholder 1"/>
          <p:cNvSpPr txBox="1">
            <a:spLocks/>
          </p:cNvSpPr>
          <p:nvPr userDrawn="1"/>
        </p:nvSpPr>
        <p:spPr>
          <a:xfrm>
            <a:off x="8610600" y="6507493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4009183" y="0"/>
            <a:ext cx="1125634" cy="1413955"/>
            <a:chOff x="343662" y="2349"/>
            <a:chExt cx="1125634" cy="1413955"/>
          </a:xfrm>
        </p:grpSpPr>
        <p:sp>
          <p:nvSpPr>
            <p:cNvPr id="5" name="Rectangle 2"/>
            <p:cNvSpPr>
              <a:spLocks noChangeArrowheads="1"/>
            </p:cNvSpPr>
            <p:nvPr userDrawn="1"/>
          </p:nvSpPr>
          <p:spPr bwMode="auto">
            <a:xfrm>
              <a:off x="343662" y="2349"/>
              <a:ext cx="1125634" cy="1413955"/>
            </a:xfrm>
            <a:prstGeom prst="rect">
              <a:avLst/>
            </a:prstGeom>
            <a:solidFill>
              <a:srgbClr val="053057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649" y="156919"/>
              <a:ext cx="986103" cy="10756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521411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827486" y="1219200"/>
            <a:ext cx="7489031" cy="84138"/>
            <a:chOff x="1073150" y="1219201"/>
            <a:chExt cx="10058400" cy="63125"/>
          </a:xfrm>
        </p:grpSpPr>
        <p:cxnSp>
          <p:nvCxnSpPr>
            <p:cNvPr id="6" name="Straight Connector 5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 baseline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8676" y="1600200"/>
            <a:ext cx="3288411" cy="4572000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35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1387" y="1600201"/>
            <a:ext cx="4083939" cy="4572001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Rectangle 8"/>
          <p:cNvSpPr/>
          <p:nvPr userDrawn="1"/>
        </p:nvSpPr>
        <p:spPr>
          <a:xfrm>
            <a:off x="0" y="6299200"/>
            <a:ext cx="9144000" cy="558800"/>
          </a:xfrm>
          <a:prstGeom prst="rect">
            <a:avLst/>
          </a:prstGeom>
          <a:solidFill>
            <a:srgbClr val="05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-7144" y="6272213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1"/>
          <p:cNvSpPr txBox="1">
            <a:spLocks/>
          </p:cNvSpPr>
          <p:nvPr userDrawn="1"/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30" y="6341160"/>
            <a:ext cx="1131866" cy="44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8597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827486" y="1219200"/>
            <a:ext cx="7489031" cy="84138"/>
            <a:chOff x="1073150" y="1219201"/>
            <a:chExt cx="10058400" cy="63125"/>
          </a:xfrm>
        </p:grpSpPr>
        <p:cxnSp>
          <p:nvCxnSpPr>
            <p:cNvPr id="6" name="Straight Connector 5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8676" y="1600200"/>
            <a:ext cx="2547747" cy="4572000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35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3491003" y="1600201"/>
            <a:ext cx="4823184" cy="4572001"/>
          </a:xfrm>
        </p:spPr>
        <p:txBody>
          <a:bodyPr tIns="1188720" rtlCol="0">
            <a:normAutofit/>
          </a:bodyPr>
          <a:lstStyle>
            <a:lvl1pPr marL="0" indent="0" algn="ctr">
              <a:buNone/>
              <a:defRPr sz="15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9" name="Slide Number Placeholder 1"/>
          <p:cNvSpPr txBox="1">
            <a:spLocks/>
          </p:cNvSpPr>
          <p:nvPr userDrawn="1"/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96566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22061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 rot="5400000">
            <a:off x="4180880" y="3239495"/>
            <a:ext cx="5634038" cy="63103"/>
            <a:chOff x="1073150" y="1219201"/>
            <a:chExt cx="10058400" cy="63125"/>
          </a:xfrm>
        </p:grpSpPr>
        <p:cxnSp>
          <p:nvCxnSpPr>
            <p:cNvPr id="5" name="Straight Connector 4"/>
            <p:cNvCxnSpPr/>
            <p:nvPr/>
          </p:nvCxnSpPr>
          <p:spPr>
            <a:xfrm rot="10800000">
              <a:off x="1073151" y="1218010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0800000">
              <a:off x="1073151" y="128113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1" y="365125"/>
            <a:ext cx="12858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8675" y="365125"/>
            <a:ext cx="6074172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13772" y="3521078"/>
            <a:ext cx="1371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E39984EA-E1C7-4BD8-B54D-88FC0F13B9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" name="Slide Number Placeholder 1"/>
          <p:cNvSpPr txBox="1">
            <a:spLocks/>
          </p:cNvSpPr>
          <p:nvPr userDrawn="1"/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98607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827486" y="1219200"/>
            <a:ext cx="7489031" cy="84138"/>
            <a:chOff x="1073150" y="1219201"/>
            <a:chExt cx="10058400" cy="63125"/>
          </a:xfrm>
        </p:grpSpPr>
        <p:cxnSp>
          <p:nvCxnSpPr>
            <p:cNvPr id="6" name="Straight Connector 5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5939" y="3660779"/>
            <a:ext cx="7358062" cy="2322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4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5418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 bwMode="auto">
          <a:xfrm rot="10800000">
            <a:off x="828675" y="1156785"/>
            <a:ext cx="7489031" cy="0"/>
          </a:xfrm>
          <a:prstGeom prst="line">
            <a:avLst/>
          </a:prstGeom>
          <a:ln w="25400" cap="flat">
            <a:solidFill>
              <a:schemeClr val="tx2">
                <a:lumMod val="65000"/>
                <a:lumOff val="3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 bwMode="auto">
          <a:xfrm rot="10800000">
            <a:off x="825104" y="1193073"/>
            <a:ext cx="7489031" cy="0"/>
          </a:xfrm>
          <a:prstGeom prst="line">
            <a:avLst/>
          </a:prstGeom>
          <a:ln w="19050" cap="flat">
            <a:solidFill>
              <a:schemeClr val="tx2">
                <a:lumMod val="65000"/>
                <a:lumOff val="3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75" y="27164"/>
            <a:ext cx="7485460" cy="10969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647825"/>
            <a:ext cx="7486650" cy="4524375"/>
          </a:xfrm>
        </p:spPr>
        <p:txBody>
          <a:bodyPr/>
          <a:lstStyle>
            <a:lvl1pPr>
              <a:lnSpc>
                <a:spcPct val="120000"/>
              </a:lnSpc>
              <a:defRPr sz="2200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 marL="514337" indent="-171446">
              <a:lnSpc>
                <a:spcPct val="120000"/>
              </a:lnSpc>
              <a:buFont typeface="Arial" panose="020B0604020202020204" pitchFamily="34" charset="0"/>
              <a:buChar char="•"/>
              <a:defRPr sz="1800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 marL="857228" indent="-171446">
              <a:lnSpc>
                <a:spcPct val="120000"/>
              </a:lnSpc>
              <a:buFont typeface="Wingdings" panose="05000000000000000000" pitchFamily="2" charset="2"/>
              <a:buChar char="§"/>
              <a:defRPr sz="1600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 marL="1200120" indent="-171446">
              <a:lnSpc>
                <a:spcPct val="120000"/>
              </a:lnSpc>
              <a:buFont typeface="Courier New" panose="02070309020205020404" pitchFamily="49" charset="0"/>
              <a:buChar char="o"/>
              <a:defRPr sz="1600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299200"/>
            <a:ext cx="9144000" cy="558800"/>
          </a:xfrm>
          <a:prstGeom prst="rect">
            <a:avLst/>
          </a:prstGeom>
          <a:solidFill>
            <a:srgbClr val="05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-7144" y="6272213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1"/>
          <p:cNvSpPr txBox="1">
            <a:spLocks/>
          </p:cNvSpPr>
          <p:nvPr userDrawn="1"/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30" y="6341160"/>
            <a:ext cx="1131866" cy="44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115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-8792" y="-214718"/>
            <a:ext cx="9152313" cy="7072718"/>
          </a:xfrm>
          <a:prstGeom prst="rect">
            <a:avLst/>
          </a:prstGeom>
          <a:solidFill>
            <a:srgbClr val="05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8"/>
          <p:cNvGrpSpPr>
            <a:grpSpLocks/>
          </p:cNvGrpSpPr>
          <p:nvPr/>
        </p:nvGrpSpPr>
        <p:grpSpPr bwMode="auto">
          <a:xfrm>
            <a:off x="-13648" y="4971192"/>
            <a:ext cx="9144000" cy="83012"/>
            <a:chOff x="1073150" y="1219201"/>
            <a:chExt cx="10058400" cy="63125"/>
          </a:xfrm>
        </p:grpSpPr>
        <p:cxnSp>
          <p:nvCxnSpPr>
            <p:cNvPr id="32" name="Straight Connector 31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4925" cap="flat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bg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 Placehold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3130058" y="4400877"/>
            <a:ext cx="2857500" cy="374189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Date 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1389185" y="775882"/>
            <a:ext cx="6383215" cy="1365501"/>
          </a:xfrm>
        </p:spPr>
        <p:txBody>
          <a:bodyPr/>
          <a:lstStyle>
            <a:lvl1pPr marL="0" indent="0" algn="ctr">
              <a:buNone/>
              <a:defRPr sz="3200" baseline="0">
                <a:solidFill>
                  <a:schemeClr val="bg1">
                    <a:lumMod val="95000"/>
                  </a:schemeClr>
                </a:solidFill>
              </a:defRPr>
            </a:lvl1pPr>
            <a:lvl2pPr marL="342891" indent="0">
              <a:buNone/>
              <a:defRPr>
                <a:solidFill>
                  <a:schemeClr val="bg1">
                    <a:lumMod val="95000"/>
                  </a:schemeClr>
                </a:solidFill>
              </a:defRPr>
            </a:lvl2pPr>
            <a:lvl3pPr marL="685782" indent="0">
              <a:buNone/>
              <a:defRPr>
                <a:solidFill>
                  <a:schemeClr val="bg1">
                    <a:lumMod val="95000"/>
                  </a:schemeClr>
                </a:solidFill>
              </a:defRPr>
            </a:lvl3pPr>
            <a:lvl4pPr marL="1028674" indent="0">
              <a:buNone/>
              <a:defRPr>
                <a:solidFill>
                  <a:schemeClr val="bg1">
                    <a:lumMod val="95000"/>
                  </a:schemeClr>
                </a:solidFill>
              </a:defRPr>
            </a:lvl4pPr>
            <a:lvl5pPr marL="1371566" indent="0">
              <a:buNone/>
              <a:defRPr>
                <a:solidFill>
                  <a:schemeClr val="bg1">
                    <a:lumMod val="9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Main Heading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1389186" y="2453054"/>
            <a:ext cx="6383214" cy="1195753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Sub Heading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386" y="5154435"/>
            <a:ext cx="3990864" cy="156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98748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0" y="1872763"/>
            <a:ext cx="9144000" cy="3194050"/>
            <a:chOff x="647402" y="2514600"/>
            <a:chExt cx="10838688" cy="3194035"/>
          </a:xfrm>
        </p:grpSpPr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0" name="Straight Connector 9"/>
              <p:cNvCxnSpPr/>
              <p:nvPr/>
            </p:nvCxnSpPr>
            <p:spPr>
              <a:xfrm>
                <a:off x="507492" y="1565019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Rectangle 5"/>
            <p:cNvSpPr/>
            <p:nvPr/>
          </p:nvSpPr>
          <p:spPr>
            <a:xfrm>
              <a:off x="647402" y="2641599"/>
              <a:ext cx="10838688" cy="29400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sz="1800"/>
            </a:p>
          </p:txBody>
        </p:sp>
        <p:grpSp>
          <p:nvGrpSpPr>
            <p:cNvPr id="7" name="Group 11"/>
            <p:cNvGrpSpPr>
              <a:grpSpLocks/>
            </p:cNvGrpSpPr>
            <p:nvPr/>
          </p:nvGrpSpPr>
          <p:grpSpPr bwMode="auto"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08550" y="1565019"/>
                <a:ext cx="8129017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508550" y="1501519"/>
                <a:ext cx="8129017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300" y="2329969"/>
            <a:ext cx="7199461" cy="2110146"/>
          </a:xfrm>
        </p:spPr>
        <p:txBody>
          <a:bodyPr anchor="ctr">
            <a:normAutofit/>
          </a:bodyPr>
          <a:lstStyle>
            <a:lvl1pPr algn="ctr"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3" name="Slide Number Placeholder 1"/>
          <p:cNvSpPr txBox="1">
            <a:spLocks/>
          </p:cNvSpPr>
          <p:nvPr userDrawn="1"/>
        </p:nvSpPr>
        <p:spPr>
          <a:xfrm>
            <a:off x="8610600" y="6507497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604" y="5268904"/>
            <a:ext cx="1302791" cy="142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6283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827486" y="1219200"/>
            <a:ext cx="7489031" cy="84138"/>
            <a:chOff x="1073150" y="1219201"/>
            <a:chExt cx="10058400" cy="63125"/>
          </a:xfrm>
        </p:grpSpPr>
        <p:cxnSp>
          <p:nvCxnSpPr>
            <p:cNvPr id="6" name="Straight Connector 5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8676" y="1600202"/>
            <a:ext cx="3686175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600202"/>
            <a:ext cx="3686175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Rectangle 8"/>
          <p:cNvSpPr/>
          <p:nvPr userDrawn="1"/>
        </p:nvSpPr>
        <p:spPr>
          <a:xfrm>
            <a:off x="0" y="6299200"/>
            <a:ext cx="9144000" cy="558800"/>
          </a:xfrm>
          <a:prstGeom prst="rect">
            <a:avLst/>
          </a:prstGeom>
          <a:solidFill>
            <a:srgbClr val="05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-7144" y="6272213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1"/>
          <p:cNvSpPr txBox="1">
            <a:spLocks/>
          </p:cNvSpPr>
          <p:nvPr userDrawn="1"/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641" y="94640"/>
            <a:ext cx="889552" cy="97037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30" y="6341160"/>
            <a:ext cx="1131866" cy="44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05779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675" y="1600200"/>
            <a:ext cx="3689604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8675" y="2424112"/>
            <a:ext cx="3689604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4583" y="1600200"/>
            <a:ext cx="3689604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4583" y="2424112"/>
            <a:ext cx="3689604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6299200"/>
            <a:ext cx="9144000" cy="558800"/>
          </a:xfrm>
          <a:prstGeom prst="rect">
            <a:avLst/>
          </a:prstGeom>
          <a:solidFill>
            <a:srgbClr val="05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-7144" y="6272213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8"/>
          <p:cNvGrpSpPr>
            <a:grpSpLocks/>
          </p:cNvGrpSpPr>
          <p:nvPr userDrawn="1"/>
        </p:nvGrpSpPr>
        <p:grpSpPr bwMode="auto">
          <a:xfrm>
            <a:off x="827486" y="1219200"/>
            <a:ext cx="7489031" cy="84138"/>
            <a:chOff x="1073150" y="1219201"/>
            <a:chExt cx="10058400" cy="63125"/>
          </a:xfrm>
        </p:grpSpPr>
        <p:cxnSp>
          <p:nvCxnSpPr>
            <p:cNvPr id="16" name="Straight Connector 15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Slide Number Placeholder 1"/>
          <p:cNvSpPr txBox="1">
            <a:spLocks/>
          </p:cNvSpPr>
          <p:nvPr userDrawn="1"/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30" y="6341160"/>
            <a:ext cx="1131866" cy="44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2012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827486" y="1219200"/>
            <a:ext cx="7489031" cy="84138"/>
            <a:chOff x="1073150" y="1219201"/>
            <a:chExt cx="10058400" cy="63125"/>
          </a:xfrm>
        </p:grpSpPr>
        <p:cxnSp>
          <p:nvCxnSpPr>
            <p:cNvPr id="4" name="Straight Connector 3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6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FB9966-BA2F-4BD0-A806-55716D4C4EC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299200"/>
            <a:ext cx="9144000" cy="558800"/>
          </a:xfrm>
          <a:prstGeom prst="rect">
            <a:avLst/>
          </a:prstGeom>
          <a:solidFill>
            <a:srgbClr val="05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-7144" y="6272213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30" y="6341160"/>
            <a:ext cx="1131866" cy="44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0092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675" y="76203"/>
            <a:ext cx="7485460" cy="82061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-19061"/>
            <a:ext cx="9144000" cy="95264"/>
          </a:xfrm>
          <a:prstGeom prst="rect">
            <a:avLst/>
          </a:prstGeom>
          <a:solidFill>
            <a:srgbClr val="053057"/>
          </a:solidFill>
          <a:ln>
            <a:solidFill>
              <a:srgbClr val="0530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53057"/>
                </a:solidFill>
              </a:ln>
              <a:solidFill>
                <a:srgbClr val="053057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6787662"/>
            <a:ext cx="9144000" cy="70338"/>
          </a:xfrm>
          <a:prstGeom prst="rect">
            <a:avLst/>
          </a:prstGeom>
          <a:solidFill>
            <a:srgbClr val="053057"/>
          </a:solidFill>
          <a:ln>
            <a:solidFill>
              <a:srgbClr val="0530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53057"/>
                </a:solidFill>
              </a:ln>
              <a:solidFill>
                <a:srgbClr val="053057"/>
              </a:solidFill>
            </a:endParaRPr>
          </a:p>
        </p:txBody>
      </p:sp>
      <p:sp>
        <p:nvSpPr>
          <p:cNvPr id="6" name="Slide Number Placeholder 1"/>
          <p:cNvSpPr txBox="1">
            <a:spLocks/>
          </p:cNvSpPr>
          <p:nvPr userDrawn="1"/>
        </p:nvSpPr>
        <p:spPr>
          <a:xfrm>
            <a:off x="8610600" y="6445947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21388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28675" y="6356353"/>
            <a:ext cx="137160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00275" y="6356353"/>
            <a:ext cx="4743450" cy="365125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6299200"/>
            <a:ext cx="9144000" cy="558800"/>
          </a:xfrm>
          <a:prstGeom prst="rect">
            <a:avLst/>
          </a:prstGeom>
          <a:solidFill>
            <a:srgbClr val="05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-7144" y="6272213"/>
            <a:ext cx="91440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1"/>
          <p:cNvSpPr txBox="1">
            <a:spLocks/>
          </p:cNvSpPr>
          <p:nvPr userDrawn="1"/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E7637EB-2655-4985-A6F7-FC97D70255D5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30" y="6341160"/>
            <a:ext cx="1131866" cy="442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6648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28675" y="76203"/>
            <a:ext cx="7485460" cy="109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dirty="0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8675" y="1600200"/>
            <a:ext cx="748665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610600" y="5874448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AFB9966-BA2F-4BD0-A806-55716D4C4EC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024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6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</p:sldLayoutIdLst>
  <p:transition spd="med"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rgbClr val="053057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Plantagenet Cherokee" panose="02020602070100000000" pitchFamily="18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Plantagenet Cherokee" panose="02020602070100000000" pitchFamily="18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Plantagenet Cherokee" panose="02020602070100000000" pitchFamily="18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Plantagenet Cherokee" panose="02020602070100000000" pitchFamily="18" charset="0"/>
        </a:defRPr>
      </a:lvl5pPr>
      <a:lvl6pPr marL="342892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Plantagenet Cherokee" panose="02020602070100000000" pitchFamily="18" charset="0"/>
        </a:defRPr>
      </a:lvl6pPr>
      <a:lvl7pPr marL="685783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Plantagenet Cherokee" panose="02020602070100000000" pitchFamily="18" charset="0"/>
        </a:defRPr>
      </a:lvl7pPr>
      <a:lvl8pPr marL="102867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Plantagenet Cherokee" panose="02020602070100000000" pitchFamily="18" charset="0"/>
        </a:defRPr>
      </a:lvl8pPr>
      <a:lvl9pPr marL="1371566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Plantagenet Cherokee" panose="02020602070100000000" pitchFamily="18" charset="0"/>
        </a:defRPr>
      </a:lvl9pPr>
    </p:titleStyle>
    <p:bodyStyle>
      <a:lvl1pPr marL="171446" indent="-171446" algn="l" rtl="0" eaLnBrk="1" fontAlgn="base" hangingPunct="1">
        <a:lnSpc>
          <a:spcPct val="90000"/>
        </a:lnSpc>
        <a:spcBef>
          <a:spcPts val="1350"/>
        </a:spcBef>
        <a:spcAft>
          <a:spcPct val="0"/>
        </a:spcAft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rtl="0" eaLnBrk="1" fontAlgn="base" hangingPunct="1">
        <a:lnSpc>
          <a:spcPct val="90000"/>
        </a:lnSpc>
        <a:spcBef>
          <a:spcPts val="450"/>
        </a:spcBef>
        <a:spcAft>
          <a:spcPct val="0"/>
        </a:spcAft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June 5, 2018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sz="3600" dirty="0" smtClean="0"/>
              <a:t>California LTAP</a:t>
            </a:r>
          </a:p>
          <a:p>
            <a:r>
              <a:rPr lang="en-US" sz="3600" dirty="0" smtClean="0"/>
              <a:t>2018 Regional Meeting Update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761389" y="2807901"/>
            <a:ext cx="3810611" cy="119575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 smtClean="0"/>
              <a:t>Pauline Cueva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CA DOT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LTAP Program Director</a:t>
            </a:r>
            <a:endParaRPr lang="en-US" sz="2000" dirty="0"/>
          </a:p>
        </p:txBody>
      </p:sp>
      <p:sp>
        <p:nvSpPr>
          <p:cNvPr id="5" name="Text Placeholder 3"/>
          <p:cNvSpPr txBox="1">
            <a:spLocks/>
          </p:cNvSpPr>
          <p:nvPr/>
        </p:nvSpPr>
        <p:spPr bwMode="auto">
          <a:xfrm>
            <a:off x="4580792" y="2804359"/>
            <a:ext cx="3810611" cy="1195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lnSpc>
                <a:spcPct val="90000"/>
              </a:lnSpc>
              <a:spcBef>
                <a:spcPts val="1350"/>
              </a:spcBef>
              <a:spcAft>
                <a:spcPct val="0"/>
              </a:spcAft>
              <a:buFont typeface="Wingdings" panose="05000000000000000000" pitchFamily="2" charset="2"/>
              <a:buNone/>
              <a:defRPr sz="2400" kern="1200" baseline="0">
                <a:solidFill>
                  <a:schemeClr val="bg1">
                    <a:lumMod val="9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14337" indent="-171446" algn="l" rtl="0" eaLnBrk="1" fontAlgn="base" hangingPunct="1">
              <a:lnSpc>
                <a:spcPct val="90000"/>
              </a:lnSpc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28" indent="-171446" algn="l" rtl="0" eaLnBrk="1" fontAlgn="base" hangingPunct="1">
              <a:lnSpc>
                <a:spcPct val="90000"/>
              </a:lnSpc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20" indent="-171446" algn="l" rtl="0" eaLnBrk="1" fontAlgn="base" hangingPunct="1">
              <a:lnSpc>
                <a:spcPct val="90000"/>
              </a:lnSpc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12" indent="-171446" algn="l" rtl="0" eaLnBrk="1" fontAlgn="base" hangingPunct="1">
              <a:lnSpc>
                <a:spcPct val="90000"/>
              </a:lnSpc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Wingdings" panose="05000000000000000000" pitchFamily="2" charset="2"/>
              <a:buChar char="§"/>
              <a:defRPr sz="10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2000" dirty="0" smtClean="0"/>
              <a:t>Tracy Coan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Sacramento State CCE</a:t>
            </a:r>
          </a:p>
          <a:p>
            <a:pPr>
              <a:spcBef>
                <a:spcPts val="600"/>
              </a:spcBef>
            </a:pPr>
            <a:r>
              <a:rPr lang="en-US" sz="2000" dirty="0" smtClean="0"/>
              <a:t>LTAP Program Manager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60121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-  Blog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247775"/>
            <a:ext cx="7486650" cy="4924426"/>
          </a:xfrm>
        </p:spPr>
        <p:txBody>
          <a:bodyPr/>
          <a:lstStyle/>
          <a:p>
            <a:r>
              <a:rPr lang="en-US" dirty="0" smtClean="0"/>
              <a:t>Local Assistance Blog </a:t>
            </a:r>
          </a:p>
          <a:p>
            <a:r>
              <a:rPr lang="en-US" dirty="0" smtClean="0"/>
              <a:t>Bi-Weekly Summaries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762" y="2433006"/>
            <a:ext cx="6086475" cy="3682045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5491690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– Word of Mouth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Word of Mouth </a:t>
            </a:r>
          </a:p>
          <a:p>
            <a:pPr lvl="1"/>
            <a:r>
              <a:rPr lang="en-US" dirty="0" smtClean="0"/>
              <a:t>Tell Everyone Everywhere Every time</a:t>
            </a:r>
          </a:p>
          <a:p>
            <a:pPr lvl="2"/>
            <a:r>
              <a:rPr lang="en-US" dirty="0" smtClean="0"/>
              <a:t>Trainings</a:t>
            </a:r>
          </a:p>
          <a:p>
            <a:pPr lvl="2"/>
            <a:r>
              <a:rPr lang="en-US" dirty="0" smtClean="0"/>
              <a:t>Webinars</a:t>
            </a:r>
          </a:p>
          <a:p>
            <a:pPr lvl="2"/>
            <a:r>
              <a:rPr lang="en-US" dirty="0" smtClean="0"/>
              <a:t>Meetings</a:t>
            </a:r>
          </a:p>
          <a:p>
            <a:pPr lvl="2"/>
            <a:r>
              <a:rPr lang="en-US" dirty="0" smtClean="0"/>
              <a:t>DOT Staff</a:t>
            </a:r>
          </a:p>
          <a:p>
            <a:pPr lvl="1"/>
            <a:r>
              <a:rPr lang="en-US" dirty="0" smtClean="0"/>
              <a:t>Fliers</a:t>
            </a:r>
          </a:p>
          <a:p>
            <a:pPr lvl="2"/>
            <a:r>
              <a:rPr lang="en-US" dirty="0" smtClean="0"/>
              <a:t>Meetings</a:t>
            </a:r>
          </a:p>
          <a:p>
            <a:pPr lvl="2"/>
            <a:r>
              <a:rPr lang="en-US" dirty="0" smtClean="0"/>
              <a:t>Training / Binders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793" y="1538849"/>
            <a:ext cx="3392631" cy="439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4267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Our Deliveries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5320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 to Deliver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 Resident Engineers Academy (4 days)</a:t>
            </a:r>
          </a:p>
          <a:p>
            <a:pPr lvl="1"/>
            <a:r>
              <a:rPr lang="en-US" dirty="0" smtClean="0"/>
              <a:t>220 total participants </a:t>
            </a:r>
            <a:endParaRPr lang="en-US" dirty="0"/>
          </a:p>
          <a:p>
            <a:r>
              <a:rPr lang="en-US" dirty="0" smtClean="0"/>
              <a:t>5 – 6 Federal Aid Essentials (5 days)</a:t>
            </a:r>
          </a:p>
          <a:p>
            <a:pPr lvl="1"/>
            <a:r>
              <a:rPr lang="en-US" dirty="0" smtClean="0"/>
              <a:t>255 total participants </a:t>
            </a:r>
          </a:p>
          <a:p>
            <a:r>
              <a:rPr lang="en-US" dirty="0" smtClean="0"/>
              <a:t>2-3 a year</a:t>
            </a:r>
          </a:p>
          <a:p>
            <a:pPr lvl="1"/>
            <a:r>
              <a:rPr lang="en-US" smtClean="0"/>
              <a:t>A&amp;E</a:t>
            </a:r>
            <a:endParaRPr lang="en-US" dirty="0" smtClean="0"/>
          </a:p>
          <a:p>
            <a:pPr lvl="1"/>
            <a:r>
              <a:rPr lang="en-US" dirty="0" smtClean="0"/>
              <a:t>DBE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9909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 to Deliver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411941"/>
            <a:ext cx="7486650" cy="4760259"/>
          </a:xfrm>
        </p:spPr>
        <p:txBody>
          <a:bodyPr/>
          <a:lstStyle/>
          <a:p>
            <a:r>
              <a:rPr lang="en-US" dirty="0"/>
              <a:t>60 subsidized classes for Local Agencies through UC Berkeley, Institute of Transportation Studies, Tech Transfer</a:t>
            </a:r>
          </a:p>
          <a:p>
            <a:r>
              <a:rPr lang="en-US" dirty="0"/>
              <a:t>Equipment Loan Program </a:t>
            </a:r>
          </a:p>
          <a:p>
            <a:pPr lvl="1"/>
            <a:r>
              <a:rPr lang="en-US" dirty="0"/>
              <a:t>2 </a:t>
            </a:r>
            <a:r>
              <a:rPr lang="en-US" dirty="0" err="1"/>
              <a:t>Retroreflectometers</a:t>
            </a:r>
            <a:endParaRPr lang="en-US" dirty="0"/>
          </a:p>
          <a:p>
            <a:r>
              <a:rPr lang="en-US" dirty="0" smtClean="0"/>
              <a:t>Facilitation of Local Agency and CA DOT Local Assistance meetings</a:t>
            </a:r>
          </a:p>
          <a:p>
            <a:r>
              <a:rPr lang="en-US" dirty="0" smtClean="0"/>
              <a:t>Open Houses/Equipment Demonstrations</a:t>
            </a:r>
          </a:p>
          <a:p>
            <a:pPr lvl="1"/>
            <a:r>
              <a:rPr lang="en-US" dirty="0" smtClean="0"/>
              <a:t>High Friction Surface Treatment (HFST)</a:t>
            </a:r>
          </a:p>
          <a:p>
            <a:pPr lvl="1"/>
            <a:r>
              <a:rPr lang="en-US" dirty="0" smtClean="0"/>
              <a:t>Safety-Edge</a:t>
            </a:r>
          </a:p>
          <a:p>
            <a:pPr lvl="1"/>
            <a:r>
              <a:rPr lang="en-US" dirty="0" smtClean="0"/>
              <a:t>Roadway Safety System Design, Inspection and Maintenance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842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Training for LTAP in 2017/2018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647826"/>
            <a:ext cx="7486650" cy="3599584"/>
          </a:xfrm>
        </p:spPr>
        <p:txBody>
          <a:bodyPr/>
          <a:lstStyle/>
          <a:p>
            <a:r>
              <a:rPr lang="en-US" dirty="0" smtClean="0"/>
              <a:t>24 In-person A&amp;E ½ day classes within 3 weeks</a:t>
            </a:r>
          </a:p>
          <a:p>
            <a:r>
              <a:rPr lang="en-US" dirty="0" smtClean="0"/>
              <a:t>2-3 Labor Compliance classes</a:t>
            </a:r>
          </a:p>
          <a:p>
            <a:r>
              <a:rPr lang="en-US" dirty="0" smtClean="0"/>
              <a:t>4-5 Recorded webinars (HSIP, HBP, A&amp;E)</a:t>
            </a:r>
          </a:p>
          <a:p>
            <a:r>
              <a:rPr lang="en-US" dirty="0" smtClean="0"/>
              <a:t>4 In-person A&amp;E On-Call Classes</a:t>
            </a:r>
          </a:p>
          <a:p>
            <a:r>
              <a:rPr lang="en-US" dirty="0" smtClean="0"/>
              <a:t>6 Video Shorts</a:t>
            </a:r>
          </a:p>
          <a:p>
            <a:r>
              <a:rPr lang="en-US" dirty="0" smtClean="0"/>
              <a:t>4 A&amp;E Voice-Over PPT Training Videos</a:t>
            </a:r>
          </a:p>
          <a:p>
            <a:r>
              <a:rPr lang="en-US" dirty="0" smtClean="0"/>
              <a:t>NHI Course (Program Funding)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5460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Involvement for LTAP in 2017/2018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ATRC</a:t>
            </a:r>
          </a:p>
          <a:p>
            <a:r>
              <a:rPr lang="en-US" dirty="0" smtClean="0"/>
              <a:t>HSIP STIC Program</a:t>
            </a:r>
          </a:p>
          <a:p>
            <a:r>
              <a:rPr lang="en-US" dirty="0" smtClean="0"/>
              <a:t>Bridge STIC Program</a:t>
            </a:r>
          </a:p>
          <a:p>
            <a:r>
              <a:rPr lang="en-US" dirty="0" smtClean="0"/>
              <a:t>Local Road Safety Program</a:t>
            </a:r>
            <a:endParaRPr lang="en-US" dirty="0"/>
          </a:p>
          <a:p>
            <a:r>
              <a:rPr lang="en-US" dirty="0" smtClean="0"/>
              <a:t>Peer-to-Peer Exchanges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28561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BIG Plans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0090816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The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647825"/>
            <a:ext cx="7486650" cy="4524375"/>
          </a:xfrm>
        </p:spPr>
        <p:txBody>
          <a:bodyPr/>
          <a:lstStyle/>
          <a:p>
            <a:r>
              <a:rPr lang="en-US" dirty="0" smtClean="0"/>
              <a:t>New CA LTAP website	</a:t>
            </a:r>
          </a:p>
          <a:p>
            <a:pPr lvl="1"/>
            <a:r>
              <a:rPr lang="en-US" dirty="0" smtClean="0"/>
              <a:t>More comprehensive</a:t>
            </a:r>
          </a:p>
          <a:p>
            <a:pPr lvl="1"/>
            <a:r>
              <a:rPr lang="en-US" dirty="0" smtClean="0"/>
              <a:t>More resource links and tools</a:t>
            </a:r>
          </a:p>
          <a:p>
            <a:r>
              <a:rPr lang="en-US" dirty="0" smtClean="0"/>
              <a:t>More Equipment</a:t>
            </a:r>
          </a:p>
          <a:p>
            <a:pPr lvl="1"/>
            <a:r>
              <a:rPr lang="en-US" dirty="0" smtClean="0"/>
              <a:t>Bike &amp; Ped Counters</a:t>
            </a:r>
          </a:p>
          <a:p>
            <a:r>
              <a:rPr lang="en-US" dirty="0" smtClean="0"/>
              <a:t>Technical Assistance Offering (Contract)</a:t>
            </a:r>
          </a:p>
          <a:p>
            <a:pPr lvl="1"/>
            <a:r>
              <a:rPr lang="en-US" dirty="0" smtClean="0"/>
              <a:t>Application</a:t>
            </a:r>
          </a:p>
          <a:p>
            <a:pPr lvl="1"/>
            <a:r>
              <a:rPr lang="en-US" dirty="0" smtClean="0"/>
              <a:t>Program</a:t>
            </a:r>
          </a:p>
          <a:p>
            <a:pPr lvl="1"/>
            <a:r>
              <a:rPr lang="en-US" dirty="0" smtClean="0"/>
              <a:t>Forms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1701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The </a:t>
            </a:r>
            <a:r>
              <a:rPr lang="en-US" dirty="0" smtClean="0"/>
              <a:t>Works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647825"/>
            <a:ext cx="7486650" cy="3763271"/>
          </a:xfrm>
        </p:spPr>
        <p:txBody>
          <a:bodyPr/>
          <a:lstStyle/>
          <a:p>
            <a:r>
              <a:rPr lang="en-US" dirty="0" smtClean="0"/>
              <a:t>Pavement, Construction Classes</a:t>
            </a:r>
          </a:p>
          <a:p>
            <a:r>
              <a:rPr lang="en-US" dirty="0" smtClean="0"/>
              <a:t>Increased Local Agency and LTAP Involvement</a:t>
            </a:r>
          </a:p>
          <a:p>
            <a:r>
              <a:rPr lang="en-US" dirty="0" smtClean="0"/>
              <a:t>2019 Survey/Needs Assessment</a:t>
            </a:r>
          </a:p>
          <a:p>
            <a:r>
              <a:rPr lang="en-US" dirty="0" smtClean="0"/>
              <a:t>Safety Peer Exchange</a:t>
            </a:r>
          </a:p>
          <a:p>
            <a:r>
              <a:rPr lang="en-US" dirty="0" smtClean="0"/>
              <a:t>Local Road Safety Pilot Program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626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 Local Agencies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600+ Local agencies (cities, counties, regional agencies)</a:t>
            </a:r>
          </a:p>
          <a:p>
            <a:r>
              <a:rPr lang="en-US" dirty="0"/>
              <a:t>200</a:t>
            </a:r>
            <a:r>
              <a:rPr lang="en-US" dirty="0" smtClean="0"/>
              <a:t>+ Caltrans Local Assistance personnel </a:t>
            </a:r>
            <a:r>
              <a:rPr lang="en-US" dirty="0"/>
              <a:t>to support local agencies in federal </a:t>
            </a:r>
            <a:r>
              <a:rPr lang="en-US" dirty="0" smtClean="0"/>
              <a:t>aid</a:t>
            </a:r>
          </a:p>
          <a:p>
            <a:r>
              <a:rPr lang="en-US" dirty="0" smtClean="0"/>
              <a:t>12 District with 5 to 15 Caltrans DLA staff </a:t>
            </a:r>
          </a:p>
          <a:p>
            <a:pPr lvl="1"/>
            <a:r>
              <a:rPr lang="en-US" dirty="0"/>
              <a:t>Safety, Active Transportation, DBE, Bridge/Structures, </a:t>
            </a:r>
            <a:r>
              <a:rPr lang="en-US" dirty="0" smtClean="0"/>
              <a:t>ROW, training </a:t>
            </a:r>
            <a:r>
              <a:rPr lang="en-US" dirty="0"/>
              <a:t>solely for local agencies</a:t>
            </a:r>
          </a:p>
          <a:p>
            <a:r>
              <a:rPr lang="en-US" dirty="0" smtClean="0"/>
              <a:t>Local Agency contact directed to district DLA staff</a:t>
            </a:r>
          </a:p>
          <a:p>
            <a:r>
              <a:rPr lang="en-US" dirty="0" smtClean="0"/>
              <a:t>Oversee 1 billion per year in federal aid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5334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41294" y="1486461"/>
            <a:ext cx="7486650" cy="4524375"/>
          </a:xfrm>
        </p:spPr>
        <p:txBody>
          <a:bodyPr/>
          <a:lstStyle/>
          <a:p>
            <a:pPr marL="0" indent="0">
              <a:buNone/>
            </a:pPr>
            <a:r>
              <a:rPr lang="en-US" sz="4800" dirty="0" smtClean="0"/>
              <a:t>Thank you!</a:t>
            </a:r>
          </a:p>
          <a:p>
            <a:pPr marL="0" indent="0">
              <a:buNone/>
            </a:pPr>
            <a:endParaRPr lang="en-US" sz="4800" dirty="0"/>
          </a:p>
          <a:p>
            <a:pPr marL="0" indent="0">
              <a:buNone/>
            </a:pPr>
            <a:r>
              <a:rPr lang="en-US" sz="4800" dirty="0" smtClean="0"/>
              <a:t>			Questions?</a:t>
            </a:r>
            <a:endParaRPr lang="en-US" sz="4800" dirty="0"/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90138215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Combined Effort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California’s LTAP Program is directed and co-managed by CA DOT, Division of Local Assistance</a:t>
            </a:r>
          </a:p>
          <a:p>
            <a:pPr lvl="1"/>
            <a:r>
              <a:rPr lang="en-US" dirty="0" smtClean="0"/>
              <a:t>Pauline Cueva</a:t>
            </a:r>
          </a:p>
          <a:p>
            <a:r>
              <a:rPr lang="en-US" dirty="0" smtClean="0"/>
              <a:t>Facilitation, logistics, and co-management by Sacramento State, College of Continuing Education</a:t>
            </a:r>
          </a:p>
          <a:p>
            <a:pPr lvl="1"/>
            <a:r>
              <a:rPr lang="en-US" dirty="0" smtClean="0"/>
              <a:t>Babette Jimenez – Sacramento State Contract Manager </a:t>
            </a:r>
          </a:p>
          <a:p>
            <a:pPr lvl="1"/>
            <a:r>
              <a:rPr lang="en-US" dirty="0" smtClean="0"/>
              <a:t>Tracy Coan -  Program Manager</a:t>
            </a:r>
          </a:p>
          <a:p>
            <a:pPr lvl="1"/>
            <a:r>
              <a:rPr lang="en-US" dirty="0" smtClean="0"/>
              <a:t>Stephanie Olarte -  Program Assistant</a:t>
            </a:r>
          </a:p>
        </p:txBody>
      </p:sp>
    </p:spTree>
    <p:extLst>
      <p:ext uri="{BB962C8B-B14F-4D97-AF65-F5344CB8AC3E}">
        <p14:creationId xmlns:p14="http://schemas.microsoft.com/office/powerpoint/2010/main" val="21454395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 LTAP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Only….</a:t>
            </a:r>
          </a:p>
          <a:p>
            <a:pPr marL="628650" indent="-169863"/>
            <a:r>
              <a:rPr lang="en-US" dirty="0" smtClean="0"/>
              <a:t>Pauline – 50%</a:t>
            </a:r>
          </a:p>
          <a:p>
            <a:pPr marL="628650" indent="-169863"/>
            <a:r>
              <a:rPr lang="en-US" dirty="0" smtClean="0"/>
              <a:t>Tracy – 50%</a:t>
            </a:r>
          </a:p>
          <a:p>
            <a:pPr marL="971541" lvl="1" indent="-169863"/>
            <a:r>
              <a:rPr lang="en-US" dirty="0" smtClean="0"/>
              <a:t>Tracy’s Assistant Stephanie - 65%</a:t>
            </a:r>
          </a:p>
          <a:p>
            <a:pPr marL="971541" lvl="1" indent="-169863"/>
            <a:endParaRPr lang="en-US" dirty="0"/>
          </a:p>
          <a:p>
            <a:pPr marL="458787" indent="0">
              <a:buNone/>
            </a:pPr>
            <a:r>
              <a:rPr lang="en-US" dirty="0" smtClean="0"/>
              <a:t>Total of </a:t>
            </a:r>
            <a:r>
              <a:rPr lang="en-US" dirty="0"/>
              <a:t>3</a:t>
            </a:r>
            <a:r>
              <a:rPr lang="en-US" dirty="0" smtClean="0"/>
              <a:t> personnel working part-time on LTAP contract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98619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Hitting Our Stride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Pauline – 2 ½ years with LTAP</a:t>
            </a:r>
          </a:p>
          <a:p>
            <a:r>
              <a:rPr lang="en-US" dirty="0" smtClean="0"/>
              <a:t>Tracy – 4 years with LTAP, but 2 in a program management role</a:t>
            </a:r>
          </a:p>
          <a:p>
            <a:r>
              <a:rPr lang="en-US" dirty="0" smtClean="0"/>
              <a:t>LTAP meetings, conferences, group emails, webinars are extremely beneficial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56098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Marketing and outreach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1013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and Outreach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647825"/>
            <a:ext cx="4543425" cy="4524375"/>
          </a:xfrm>
        </p:spPr>
        <p:txBody>
          <a:bodyPr/>
          <a:lstStyle/>
          <a:p>
            <a:r>
              <a:rPr lang="en-US" dirty="0" smtClean="0"/>
              <a:t>Branding (Logo, Email, Blog, Presentations, DLA)</a:t>
            </a:r>
          </a:p>
          <a:p>
            <a:r>
              <a:rPr lang="en-US" dirty="0" smtClean="0"/>
              <a:t>Email Notification Subscription List</a:t>
            </a:r>
          </a:p>
          <a:p>
            <a:r>
              <a:rPr lang="en-US" dirty="0" smtClean="0"/>
              <a:t>Blog and Blog Summary</a:t>
            </a:r>
          </a:p>
          <a:p>
            <a:r>
              <a:rPr lang="en-US" dirty="0" smtClean="0"/>
              <a:t>Word of Mouth </a:t>
            </a:r>
          </a:p>
          <a:p>
            <a:pPr lvl="1"/>
            <a:r>
              <a:rPr lang="en-US" dirty="0" smtClean="0"/>
              <a:t>Tell Everyone, Everywhere, Every Time</a:t>
            </a:r>
          </a:p>
          <a:p>
            <a:pPr lvl="1"/>
            <a:r>
              <a:rPr lang="en-US" dirty="0" smtClean="0"/>
              <a:t>Fliers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594" y="1533525"/>
            <a:ext cx="3102336" cy="4014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0717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CA LTAP Logo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096" y="1638299"/>
            <a:ext cx="1293692" cy="14112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321" y="1638299"/>
            <a:ext cx="1293692" cy="14112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518" y="1314450"/>
            <a:ext cx="2201807" cy="86109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518" y="2349238"/>
            <a:ext cx="2268482" cy="88622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85776" y="3629025"/>
            <a:ext cx="8201024" cy="2828925"/>
          </a:xfrm>
          <a:prstGeom prst="rect">
            <a:avLst/>
          </a:prstGeom>
          <a:solidFill>
            <a:srgbClr val="0530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993" y="3878395"/>
            <a:ext cx="2316107" cy="90579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755" y="4988281"/>
            <a:ext cx="2287532" cy="89367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8621" y="4225481"/>
            <a:ext cx="1258829" cy="137319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372" y="4245831"/>
            <a:ext cx="1259224" cy="1373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66432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Outreach – Email Notifications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675" y="1647825"/>
            <a:ext cx="3438525" cy="4524375"/>
          </a:xfrm>
        </p:spPr>
        <p:txBody>
          <a:bodyPr/>
          <a:lstStyle/>
          <a:p>
            <a:r>
              <a:rPr lang="en-US" dirty="0" smtClean="0"/>
              <a:t>Subscribe to DLA </a:t>
            </a:r>
            <a:br>
              <a:rPr lang="en-US" dirty="0" smtClean="0"/>
            </a:br>
            <a:r>
              <a:rPr lang="en-US" dirty="0" smtClean="0"/>
              <a:t>Email List</a:t>
            </a:r>
          </a:p>
          <a:p>
            <a:r>
              <a:rPr lang="en-US" dirty="0" smtClean="0"/>
              <a:t>Weekly Emails</a:t>
            </a:r>
          </a:p>
          <a:p>
            <a:r>
              <a:rPr lang="en-US" dirty="0" smtClean="0"/>
              <a:t>Over 4,300 Local Agency, DOT, FHWA, Consultants</a:t>
            </a:r>
          </a:p>
          <a:p>
            <a:r>
              <a:rPr lang="en-US" dirty="0" smtClean="0"/>
              <a:t>25 to 40% Open Rate</a:t>
            </a:r>
          </a:p>
          <a:p>
            <a:r>
              <a:rPr lang="en-US" dirty="0" smtClean="0"/>
              <a:t>Praise from Local Agencies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0078" y="1455878"/>
            <a:ext cx="4466747" cy="471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81667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LA 2017">
  <a:themeElements>
    <a:clrScheme name="Custom 4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0BB0A8"/>
      </a:hlink>
      <a:folHlink>
        <a:srgbClr val="0BB0A8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Presentation1" id="{608B6805-B85A-4A2B-8C54-8D6E44B91A66}" vid="{7C9D039E-9FD6-421A-8BAC-D13F6BF18C5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2018_DLA_PPT_Template</Template>
  <TotalTime>0</TotalTime>
  <Words>488</Words>
  <Application>Microsoft Office PowerPoint</Application>
  <PresentationFormat>On-screen Show (4:3)</PresentationFormat>
  <Paragraphs>119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DLA 2017</vt:lpstr>
      <vt:lpstr>PowerPoint Presentation</vt:lpstr>
      <vt:lpstr>CA Local Agencies</vt:lpstr>
      <vt:lpstr>Combined Effort</vt:lpstr>
      <vt:lpstr>CA LTAP Staff</vt:lpstr>
      <vt:lpstr>Hitting Our Stride</vt:lpstr>
      <vt:lpstr>Marketing and outreach</vt:lpstr>
      <vt:lpstr>Marketing and Outreach</vt:lpstr>
      <vt:lpstr>New CA LTAP Logo</vt:lpstr>
      <vt:lpstr>Outreach – Email Notifications List</vt:lpstr>
      <vt:lpstr>Outreach -  Blog</vt:lpstr>
      <vt:lpstr>Outreach – Word of Mouth</vt:lpstr>
      <vt:lpstr>Our Deliveries</vt:lpstr>
      <vt:lpstr>Continue to Deliver</vt:lpstr>
      <vt:lpstr>Continue to Deliver (Continued)</vt:lpstr>
      <vt:lpstr>New Training for LTAP in 2017/2018</vt:lpstr>
      <vt:lpstr>New Involvement for LTAP in 2017/2018</vt:lpstr>
      <vt:lpstr>BIG Plans</vt:lpstr>
      <vt:lpstr>In The Works</vt:lpstr>
      <vt:lpstr>In The Works (Continued)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2018-06-01T19:54:21Z</dcterms:created>
  <dcterms:modified xsi:type="dcterms:W3CDTF">2018-06-07T15:44:31Z</dcterms:modified>
</cp:coreProperties>
</file>