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57" r:id="rId4"/>
    <p:sldId id="258" r:id="rId5"/>
    <p:sldId id="259" r:id="rId6"/>
    <p:sldId id="274" r:id="rId7"/>
    <p:sldId id="275" r:id="rId8"/>
    <p:sldId id="261" r:id="rId9"/>
    <p:sldId id="266" r:id="rId10"/>
    <p:sldId id="267" r:id="rId11"/>
    <p:sldId id="272" r:id="rId12"/>
    <p:sldId id="270" r:id="rId13"/>
  </p:sldIdLst>
  <p:sldSz cx="12192000" cy="6858000"/>
  <p:notesSz cx="6858000" cy="9067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EE9"/>
    <a:srgbClr val="CCD8E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740" autoAdjust="0"/>
  </p:normalViewPr>
  <p:slideViewPr>
    <p:cSldViewPr snapToGrid="0">
      <p:cViewPr varScale="1">
        <p:scale>
          <a:sx n="92" d="100"/>
          <a:sy n="92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276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97F-F472-4F17-BBD3-BBC230D41FF2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3775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13775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E58EA-014A-4135-B609-BFF89DDF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9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9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E099-4DDC-4DEE-94EA-2DC624B2F0E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33475"/>
            <a:ext cx="5441950" cy="3060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3879"/>
            <a:ext cx="5486400" cy="35704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7"/>
            <a:ext cx="2971800" cy="454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2837"/>
            <a:ext cx="2971800" cy="454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1BDF1-A011-4399-A478-559D2E44F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492125"/>
            <a:ext cx="5441950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7988" y="461963"/>
            <a:ext cx="3460750" cy="194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61048"/>
            <a:ext cx="5486400" cy="5073277"/>
          </a:xfrm>
        </p:spPr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so many APPS out there these days.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I’m not saying these are the BEST </a:t>
            </a:r>
            <a:r>
              <a:rPr lang="en-US" baseline="0" dirty="0" smtClean="0"/>
              <a:t>– </a:t>
            </a:r>
          </a:p>
          <a:p>
            <a:endParaRPr lang="en-US" dirty="0"/>
          </a:p>
          <a:p>
            <a:r>
              <a:rPr lang="en-US" baseline="0" dirty="0" smtClean="0"/>
              <a:t>but these are APPs that I know are being used by </a:t>
            </a:r>
            <a:r>
              <a:rPr lang="en-US" b="1" baseline="0" dirty="0" smtClean="0"/>
              <a:t>LPAs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DOTs</a:t>
            </a:r>
            <a:r>
              <a:rPr lang="en-US" baseline="0" dirty="0" smtClean="0"/>
              <a:t> across the country.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	**</a:t>
            </a:r>
            <a:r>
              <a:rPr lang="en-US" dirty="0" smtClean="0"/>
              <a:t>All of these presented - </a:t>
            </a:r>
            <a:r>
              <a:rPr lang="en-US" b="1" dirty="0" smtClean="0"/>
              <a:t>have a FREE version.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HANDOUTS </a:t>
            </a:r>
            <a:r>
              <a:rPr lang="en-US" dirty="0" smtClean="0"/>
              <a:t>– If you have not done so already (because I hadn’t) – </a:t>
            </a:r>
          </a:p>
          <a:p>
            <a:endParaRPr lang="en-US" dirty="0" smtClean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 smtClean="0"/>
              <a:t>Download a free (</a:t>
            </a:r>
            <a:r>
              <a:rPr lang="en-US" b="0" dirty="0" smtClean="0"/>
              <a:t>Quick Response</a:t>
            </a:r>
            <a:r>
              <a:rPr lang="en-US" b="1" dirty="0" smtClean="0"/>
              <a:t>) QR Code Reader </a:t>
            </a:r>
            <a:r>
              <a:rPr lang="en-US" b="0" dirty="0" smtClean="0"/>
              <a:t>to your mobile</a:t>
            </a:r>
            <a:r>
              <a:rPr lang="en-US" b="0" baseline="0" dirty="0" smtClean="0"/>
              <a:t> devices </a:t>
            </a:r>
            <a:r>
              <a:rPr lang="en-US" dirty="0" smtClean="0"/>
              <a:t>to easily access all the sites on my handouts!  </a:t>
            </a:r>
            <a:br>
              <a:rPr lang="en-US" dirty="0" smtClean="0"/>
            </a:br>
            <a:endParaRPr lang="en-US" dirty="0" smtClean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 smtClean="0"/>
              <a:t>Mine</a:t>
            </a:r>
            <a:r>
              <a:rPr lang="en-US" baseline="0" dirty="0" smtClean="0"/>
              <a:t> is</a:t>
            </a:r>
            <a:r>
              <a:rPr lang="en-US" dirty="0" smtClean="0"/>
              <a:t> called</a:t>
            </a:r>
            <a:r>
              <a:rPr lang="en-US" baseline="0" dirty="0" smtClean="0"/>
              <a:t> “QR </a:t>
            </a:r>
            <a:r>
              <a:rPr lang="en-US" baseline="0" dirty="0" err="1" smtClean="0"/>
              <a:t>Sanner</a:t>
            </a:r>
            <a:r>
              <a:rPr lang="en-US" baseline="0" dirty="0" smtClean="0"/>
              <a:t>” App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8913" y="344488"/>
            <a:ext cx="3902075" cy="219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9397" y="3224463"/>
            <a:ext cx="6300953" cy="5388374"/>
          </a:xfrm>
        </p:spPr>
        <p:txBody>
          <a:bodyPr/>
          <a:lstStyle/>
          <a:p>
            <a:r>
              <a:rPr lang="en-US" b="1" dirty="0" smtClean="0"/>
              <a:t>ATSSA Work Zone Safety Suite</a:t>
            </a:r>
          </a:p>
          <a:p>
            <a:r>
              <a:rPr lang="en-US" b="1" dirty="0" smtClean="0"/>
              <a:t>FREE</a:t>
            </a:r>
          </a:p>
          <a:p>
            <a:r>
              <a:rPr lang="en-US" dirty="0" smtClean="0"/>
              <a:t>(Available on iTunes &amp; Google Play)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ATSSA developed in collaboration with FHWA…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facilitate proper work zone layout and setup </a:t>
            </a:r>
            <a:r>
              <a:rPr lang="en-US" dirty="0" smtClean="0"/>
              <a:t>as well as act as a </a:t>
            </a:r>
            <a:r>
              <a:rPr lang="en-US" b="1" dirty="0" smtClean="0"/>
              <a:t>reference</a:t>
            </a:r>
            <a:r>
              <a:rPr lang="en-US" dirty="0" smtClean="0"/>
              <a:t> manual for work zone attributes and safety procedures.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b="1" dirty="0" smtClean="0"/>
              <a:t>BULLETS:</a:t>
            </a:r>
          </a:p>
          <a:p>
            <a:endParaRPr lang="en-US" dirty="0" smtClean="0"/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Temporary Traffic Control Areas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Quickly determine both minimum </a:t>
            </a:r>
            <a:r>
              <a:rPr lang="en-US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 spacing 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number of devices needed </a:t>
            </a: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merging, shifting, shoulder, or flagger operations. 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 your results to incorporate local standards. </a:t>
            </a:r>
          </a:p>
          <a:p>
            <a:pPr marL="174708" indent="-1747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about and apply best practices for stationary lane closures and short duration operations.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4440" y="235118"/>
            <a:ext cx="3617161" cy="203438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6831" y="2551121"/>
            <a:ext cx="6228348" cy="6263270"/>
          </a:xfrm>
        </p:spPr>
        <p:txBody>
          <a:bodyPr/>
          <a:lstStyle/>
          <a:p>
            <a:r>
              <a:rPr lang="en-US" dirty="0" smtClean="0"/>
              <a:t>Every minute</a:t>
            </a:r>
            <a:r>
              <a:rPr lang="en-US" baseline="0" dirty="0" smtClean="0"/>
              <a:t> </a:t>
            </a:r>
            <a:r>
              <a:rPr lang="en-US" dirty="0" smtClean="0"/>
              <a:t>matters when making damage assessments in the aftermath of a disaster.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Technology saves time and can be critical to efforts to get roads and bridges re-opened.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– FHWA</a:t>
            </a:r>
            <a:r>
              <a:rPr lang="en-US" baseline="0" dirty="0" smtClean="0"/>
              <a:t> d</a:t>
            </a:r>
            <a:r>
              <a:rPr lang="en-US" dirty="0" smtClean="0"/>
              <a:t>eveloped this innovative app </a:t>
            </a:r>
          </a:p>
          <a:p>
            <a:r>
              <a:rPr lang="en-US" b="1" dirty="0" smtClean="0"/>
              <a:t>to replace detailed, time-consuming paper surveys and inspection reports on the damage </a:t>
            </a:r>
          </a:p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  <a:r>
              <a:rPr lang="en-US" dirty="0" smtClean="0"/>
              <a:t>that are required under the agency’s Emergency Relief Programs</a:t>
            </a:r>
          </a:p>
          <a:p>
            <a:endParaRPr lang="en-US" dirty="0" smtClean="0"/>
          </a:p>
          <a:p>
            <a:r>
              <a:rPr lang="en-US" u="sng" dirty="0" smtClean="0"/>
              <a:t>						</a:t>
            </a:r>
          </a:p>
          <a:p>
            <a:endParaRPr lang="en-US" dirty="0" smtClean="0"/>
          </a:p>
          <a:p>
            <a:r>
              <a:rPr lang="en-US" b="1" dirty="0" smtClean="0"/>
              <a:t>BULLETS</a:t>
            </a:r>
            <a:r>
              <a:rPr lang="en-US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Innovative App to </a:t>
            </a:r>
            <a:r>
              <a:rPr lang="en-US" sz="1200" dirty="0" smtClean="0">
                <a:solidFill>
                  <a:schemeClr val="tx1"/>
                </a:solidFill>
              </a:rPr>
              <a:t>Recover Quickly After Natural Disasters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Simplifies laborious time-consuming data collection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Eliminate paper surveys/inspection reports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Damage photos pinpointed on 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Data entered </a:t>
            </a:r>
            <a:r>
              <a:rPr lang="en-US" sz="1200" dirty="0" smtClean="0"/>
              <a:t>later compiled by state offices for FHWA emergency relief coordinators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/>
              <a:t>	</a:t>
            </a:r>
            <a:r>
              <a:rPr lang="en-US" u="sng" dirty="0" smtClean="0"/>
              <a:t>					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r>
              <a:rPr lang="en-US" dirty="0" smtClean="0"/>
              <a:t>Put to the test after Hurricanes in Houston – </a:t>
            </a:r>
            <a:r>
              <a:rPr lang="en-US" dirty="0" err="1" smtClean="0"/>
              <a:t>TexDOT</a:t>
            </a:r>
            <a:r>
              <a:rPr lang="en-US" dirty="0" smtClean="0"/>
              <a:t> used this MSAR APP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On average,</a:t>
            </a:r>
            <a:r>
              <a:rPr lang="en-US" b="1" dirty="0" smtClean="0"/>
              <a:t> site inspections took 30 minutes </a:t>
            </a:r>
            <a:r>
              <a:rPr lang="en-US" dirty="0" smtClean="0"/>
              <a:t>– making possible the completion of damage assessments for more than</a:t>
            </a:r>
            <a:r>
              <a:rPr lang="en-US" baseline="0" dirty="0" smtClean="0"/>
              <a:t> </a:t>
            </a:r>
            <a:r>
              <a:rPr lang="en-US" dirty="0" smtClean="0"/>
              <a:t>500 sites in 3 weeks. </a:t>
            </a:r>
          </a:p>
          <a:p>
            <a:endParaRPr lang="en-US" dirty="0" smtClean="0"/>
          </a:p>
          <a:p>
            <a:r>
              <a:rPr lang="en-US" dirty="0" smtClean="0"/>
              <a:t>For Hurricane Harvey alone, FHWA and TXDOT saved an estimated </a:t>
            </a:r>
            <a:r>
              <a:rPr lang="en-US" b="1" dirty="0" smtClean="0"/>
              <a:t>17,000 hours of staff time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7976" y="427623"/>
            <a:ext cx="3873834" cy="2178749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33011"/>
            <a:ext cx="5486400" cy="4501314"/>
          </a:xfrm>
        </p:spPr>
        <p:txBody>
          <a:bodyPr/>
          <a:lstStyle/>
          <a:p>
            <a:r>
              <a:rPr lang="en-US" dirty="0" smtClean="0"/>
              <a:t>So I bet you’re asking yourself – “</a:t>
            </a:r>
            <a:r>
              <a:rPr lang="en-US" b="1" dirty="0" smtClean="0"/>
              <a:t>Where can I access these great resources??”  </a:t>
            </a:r>
          </a:p>
          <a:p>
            <a:endParaRPr lang="en-US" dirty="0" smtClean="0"/>
          </a:p>
          <a:p>
            <a:r>
              <a:rPr lang="en-US" dirty="0" smtClean="0"/>
              <a:t>New Website…..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7513" y="227013"/>
            <a:ext cx="3763962" cy="211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8939" y="2480565"/>
            <a:ext cx="6295292" cy="6377977"/>
          </a:xfrm>
        </p:spPr>
        <p:txBody>
          <a:bodyPr/>
          <a:lstStyle/>
          <a:p>
            <a:r>
              <a:rPr lang="en-US" sz="1100" b="1" dirty="0" smtClean="0"/>
              <a:t>LTAP Services We</a:t>
            </a:r>
            <a:r>
              <a:rPr lang="en-US" sz="1100" b="1" baseline="0" dirty="0" smtClean="0"/>
              <a:t> Offer </a:t>
            </a:r>
            <a:r>
              <a:rPr lang="en-US" sz="1100" baseline="0" dirty="0" smtClean="0"/>
              <a:t>– www.ColoradoLTAP.org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b="1" dirty="0" smtClean="0"/>
              <a:t>HOME PAGE: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LTAP Services    +   Local</a:t>
            </a:r>
            <a:r>
              <a:rPr lang="en-US" sz="1100" baseline="0" dirty="0" smtClean="0"/>
              <a:t> Highlights</a:t>
            </a:r>
            <a:r>
              <a:rPr lang="en-US" sz="1100" dirty="0" smtClean="0"/>
              <a:t>  +  </a:t>
            </a:r>
            <a:r>
              <a:rPr lang="en-US" sz="1100" baseline="0" dirty="0" smtClean="0"/>
              <a:t>Upcoming Events</a:t>
            </a:r>
            <a:r>
              <a:rPr lang="en-US" sz="1100" dirty="0" smtClean="0"/>
              <a:t>  +  </a:t>
            </a:r>
            <a:r>
              <a:rPr lang="en-US" sz="1100" baseline="0" dirty="0" smtClean="0"/>
              <a:t>Newsletter</a:t>
            </a:r>
            <a:r>
              <a:rPr lang="en-US" sz="1100" dirty="0"/>
              <a:t> </a:t>
            </a:r>
            <a:r>
              <a:rPr lang="en-US" sz="1100" dirty="0" smtClean="0"/>
              <a:t> +  </a:t>
            </a:r>
            <a:r>
              <a:rPr lang="en-US" sz="1100" baseline="0" dirty="0" smtClean="0"/>
              <a:t>Local Innovation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SHOW RESOURCES ON EACH PAGE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Technical Assistance Solutions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“Ask a Question” &amp; Past solutions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Technology and Innovation Implementation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Equipment</a:t>
            </a:r>
            <a:r>
              <a:rPr lang="en-US" sz="1100" baseline="0" dirty="0" smtClean="0"/>
              <a:t> Loan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Local Innovation Projects (YSU Entries)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Submit a Project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CDOT Lean Every Ideas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Project Guidelines and How To Guides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Curve Study, Site Distance, Restriping Lots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Lending Library and Online Resources  (</a:t>
            </a:r>
            <a:r>
              <a:rPr lang="en-US" sz="1100" b="0" dirty="0" smtClean="0"/>
              <a:t>Same as </a:t>
            </a:r>
            <a:r>
              <a:rPr lang="en-US" sz="1100" b="1" dirty="0" smtClean="0"/>
              <a:t>Information Exchange)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Search</a:t>
            </a:r>
            <a:r>
              <a:rPr lang="en-US" sz="1100" baseline="0" dirty="0" smtClean="0"/>
              <a:t> library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**Manuals &amp; Downloadable Resources – By Topic…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Safety – </a:t>
            </a:r>
            <a:r>
              <a:rPr lang="en-US" sz="1100" b="1" baseline="0" dirty="0" smtClean="0"/>
              <a:t>Show books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Infrastructure – </a:t>
            </a:r>
            <a:r>
              <a:rPr lang="en-US" sz="1100" b="1" baseline="0" dirty="0" smtClean="0"/>
              <a:t>Guardrail Resources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Workforce </a:t>
            </a:r>
            <a:r>
              <a:rPr lang="en-US" sz="1100" baseline="0" dirty="0" err="1" smtClean="0"/>
              <a:t>Devel</a:t>
            </a:r>
            <a:r>
              <a:rPr lang="en-US" sz="1100" baseline="0" dirty="0" smtClean="0"/>
              <a:t> – (Nothing here yet)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Emergency Management – Guidebooks mentioned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Workforce Development and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Click</a:t>
            </a:r>
            <a:r>
              <a:rPr lang="en-US" sz="1100" b="1" baseline="0" dirty="0" smtClean="0"/>
              <a:t> on “Upcoming Classes” link to see status of openings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b="1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“On Demand and Online Training Resources”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A LOT ON THIS PAGE – Gravel Road Maint Training, </a:t>
            </a:r>
            <a:r>
              <a:rPr lang="en-US" sz="1100" dirty="0" err="1" smtClean="0"/>
              <a:t>Stormwater</a:t>
            </a:r>
            <a:r>
              <a:rPr lang="en-US" sz="1100" dirty="0" smtClean="0"/>
              <a:t>, Safety Webinars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**Will off Online accessible training courses – COMING SOON.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Registration manager Accounts – </a:t>
            </a:r>
            <a:r>
              <a:rPr lang="en-US" sz="1100" b="1" dirty="0" smtClean="0"/>
              <a:t>Next Slide</a:t>
            </a:r>
          </a:p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9219" y="496330"/>
            <a:ext cx="4675939" cy="262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8516" y="4299711"/>
            <a:ext cx="5486400" cy="3570446"/>
          </a:xfrm>
        </p:spPr>
        <p:txBody>
          <a:bodyPr/>
          <a:lstStyle/>
          <a:p>
            <a:r>
              <a:rPr lang="en-US" dirty="0" smtClean="0"/>
              <a:t>“Registration Manager” or “Training Coordinator” Accounts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BULLETS:…..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View Employee Training Records  &gt;&gt;  Click on “</a:t>
            </a:r>
            <a:r>
              <a:rPr lang="en-US" b="1" dirty="0" smtClean="0"/>
              <a:t>Courses &amp; Event History”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1BDF1-A011-4399-A478-559D2E44F6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6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" y="4909198"/>
            <a:ext cx="2022109" cy="1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1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1617785"/>
            <a:ext cx="10058400" cy="4251309"/>
          </a:xfrm>
        </p:spPr>
        <p:txBody>
          <a:bodyPr/>
          <a:lstStyle>
            <a:lvl1pPr marL="91440" indent="-91440">
              <a:buClr>
                <a:srgbClr val="FFC000"/>
              </a:buClr>
              <a:buFont typeface="Wingdings" panose="05000000000000000000" pitchFamily="2" charset="2"/>
              <a:buChar char="v"/>
              <a:defRPr sz="2600"/>
            </a:lvl1pPr>
            <a:lvl2pPr>
              <a:buClr>
                <a:srgbClr val="FFC000"/>
              </a:buClr>
              <a:defRPr sz="22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3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9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5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6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19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87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7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45920"/>
            <a:ext cx="10058400" cy="42231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6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" y="4909198"/>
            <a:ext cx="2022109" cy="1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2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6600"/>
                </a:solidFill>
              </a:rPr>
              <a:t>Colorado</a:t>
            </a:r>
            <a:r>
              <a:rPr lang="en-US" sz="4800" b="0" dirty="0" smtClean="0">
                <a:solidFill>
                  <a:srgbClr val="FF6600"/>
                </a:solidFill>
              </a:rPr>
              <a:t> </a:t>
            </a:r>
            <a:r>
              <a:rPr lang="en-US" sz="4800" dirty="0" smtClean="0">
                <a:solidFill>
                  <a:srgbClr val="FF6600"/>
                </a:solidFill>
              </a:rPr>
              <a:t>LTAP</a:t>
            </a:r>
            <a:r>
              <a:rPr lang="en-US" sz="4800" b="0" dirty="0" smtClean="0">
                <a:solidFill>
                  <a:srgbClr val="FF6600"/>
                </a:solidFill>
              </a:rPr>
              <a:t> Successes &amp; Challenges</a:t>
            </a:r>
            <a:endParaRPr lang="en-US" sz="4800" b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Renée railsback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Colorado LTAP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4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Employee Training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68379"/>
            <a:ext cx="10757836" cy="420071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C5DEE9"/>
                </a:solidFill>
              </a:rPr>
              <a:t>Profile</a:t>
            </a:r>
            <a:r>
              <a:rPr lang="en-US" dirty="0"/>
              <a:t> &gt;&gt; Edit </a:t>
            </a:r>
            <a:r>
              <a:rPr lang="en-US" dirty="0" smtClean="0"/>
              <a:t>Info or </a:t>
            </a:r>
            <a:r>
              <a:rPr lang="en-US" dirty="0"/>
              <a:t>Add Yourself to Mailing </a:t>
            </a:r>
            <a:r>
              <a:rPr lang="en-US" dirty="0" smtClean="0"/>
              <a:t>Lists</a:t>
            </a:r>
          </a:p>
          <a:p>
            <a:r>
              <a:rPr lang="en-US" b="1" dirty="0">
                <a:solidFill>
                  <a:srgbClr val="C5DEE9"/>
                </a:solidFill>
              </a:rPr>
              <a:t> </a:t>
            </a:r>
            <a:r>
              <a:rPr lang="en-US" b="1" dirty="0" smtClean="0">
                <a:solidFill>
                  <a:srgbClr val="C5DEE9"/>
                </a:solidFill>
              </a:rPr>
              <a:t>My Class Records </a:t>
            </a:r>
            <a:r>
              <a:rPr lang="en-US" dirty="0" smtClean="0"/>
              <a:t>&gt;&gt; View Your OWN Upcoming &amp; Past Classes </a:t>
            </a: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C5DEE9"/>
                </a:solidFill>
              </a:rPr>
              <a:t>Employees </a:t>
            </a:r>
            <a:r>
              <a:rPr lang="en-US" dirty="0" smtClean="0">
                <a:solidFill>
                  <a:schemeClr val="tx1"/>
                </a:solidFill>
              </a:rPr>
              <a:t>&gt;&gt; </a:t>
            </a:r>
            <a:r>
              <a:rPr lang="en-US" dirty="0" smtClean="0"/>
              <a:t>View Employee Training Records</a:t>
            </a:r>
          </a:p>
          <a:p>
            <a:r>
              <a:rPr lang="en-US" dirty="0"/>
              <a:t> </a:t>
            </a:r>
            <a:r>
              <a:rPr lang="en-US" dirty="0" smtClean="0"/>
              <a:t>Print Past Certificates</a:t>
            </a:r>
          </a:p>
          <a:p>
            <a:r>
              <a:rPr lang="en-US" dirty="0"/>
              <a:t> </a:t>
            </a:r>
            <a:r>
              <a:rPr lang="en-US" dirty="0" smtClean="0"/>
              <a:t>PAY ONLINE BY CREDIT 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4999"/>
            <a:ext cx="12192000" cy="20390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69768" y="5983706"/>
            <a:ext cx="5438274" cy="826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Changes…..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2927" y="853248"/>
            <a:ext cx="5860026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Farewell &amp; </a:t>
            </a:r>
          </a:p>
          <a:p>
            <a:pPr>
              <a:lnSpc>
                <a:spcPts val="6000"/>
              </a:lnSpc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	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		Good Luck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  <a:p>
            <a:pPr>
              <a:lnSpc>
                <a:spcPts val="6000"/>
              </a:lnSpc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    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			Sarah!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46" y="1681315"/>
            <a:ext cx="3517491" cy="46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268363" y="1565120"/>
            <a:ext cx="91440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v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Renée Railsback 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Sarah Wilson                   Liz Jefferson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		     Training Coordinator            Grad Student</a:t>
            </a:r>
          </a:p>
          <a:p>
            <a:pPr>
              <a:buFont typeface="Wingdings" panose="05000000000000000000" pitchFamily="2" charset="2"/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8080"/>
                </a:solidFill>
              </a:rPr>
              <a:t>cltap@colorado.edu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http://www.ColoradoLTAP.org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http://www.NLTAPA.org</a:t>
            </a:r>
          </a:p>
          <a:p>
            <a:pPr marL="36576" indent="0" algn="ctr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097280" y="374711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5DEE9"/>
                </a:solidFill>
              </a:rPr>
              <a:t>For more information…</a:t>
            </a:r>
            <a:endParaRPr lang="en-US" dirty="0">
              <a:solidFill>
                <a:srgbClr val="C5DEE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52" y="3554361"/>
            <a:ext cx="2108558" cy="21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Changes…..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3780" y="553471"/>
            <a:ext cx="5860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Welcome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  <a:p>
            <a:pPr>
              <a:lnSpc>
                <a:spcPts val="6000"/>
              </a:lnSpc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     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	Liz!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6" y="1506166"/>
            <a:ext cx="6597080" cy="49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972" y="1617785"/>
            <a:ext cx="9706708" cy="276999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 Asphalt Pavement Cooling Tool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 Trench/Excavation Slope Calculator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 Field Quantities Calculator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 Work Zone Safety Suite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iAuditor</a:t>
            </a:r>
            <a:r>
              <a:rPr lang="en-US" sz="2400" dirty="0" smtClean="0"/>
              <a:t> Inspection Forms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46" y="2042219"/>
            <a:ext cx="185005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264" y="3487671"/>
            <a:ext cx="1933333" cy="28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8" y="543924"/>
            <a:ext cx="1592317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310000" y="4577382"/>
            <a:ext cx="5814865" cy="13304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v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C000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C5D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 to Consider before Purchasing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17" y="1670907"/>
            <a:ext cx="1582812" cy="14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24" y="286604"/>
            <a:ext cx="10058400" cy="96844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ATSSA Work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Safety Application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28" y="1684421"/>
            <a:ext cx="8670472" cy="4618406"/>
          </a:xfrm>
        </p:spPr>
        <p:txBody>
          <a:bodyPr>
            <a:normAutofit/>
          </a:bodyPr>
          <a:lstStyle/>
          <a:p>
            <a:r>
              <a:rPr lang="en-US" dirty="0" smtClean="0"/>
              <a:t> Set </a:t>
            </a:r>
            <a:r>
              <a:rPr lang="en-US" dirty="0"/>
              <a:t>up temporary traffic control </a:t>
            </a:r>
            <a:r>
              <a:rPr lang="en-US" dirty="0" smtClean="0"/>
              <a:t>areas</a:t>
            </a:r>
            <a:br>
              <a:rPr lang="en-US" dirty="0" smtClean="0"/>
            </a:br>
            <a:endParaRPr lang="en-US" sz="900" dirty="0"/>
          </a:p>
          <a:p>
            <a:r>
              <a:rPr lang="en-US" dirty="0" smtClean="0"/>
              <a:t> Quickly </a:t>
            </a:r>
            <a:r>
              <a:rPr lang="en-US" dirty="0"/>
              <a:t>determine minimum # and device spacing for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merging</a:t>
            </a:r>
            <a:r>
              <a:rPr lang="en-US" dirty="0"/>
              <a:t>, shifting, shoulder, or flagger ops.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900" dirty="0"/>
          </a:p>
          <a:p>
            <a:r>
              <a:rPr lang="en-US" dirty="0" smtClean="0"/>
              <a:t> Customize </a:t>
            </a:r>
            <a:r>
              <a:rPr lang="en-US" dirty="0"/>
              <a:t>your results to incorporate </a:t>
            </a:r>
            <a:r>
              <a:rPr lang="en-US" dirty="0" smtClean="0"/>
              <a:t>local </a:t>
            </a:r>
            <a:r>
              <a:rPr lang="en-US" dirty="0"/>
              <a:t>standards.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900" dirty="0"/>
          </a:p>
          <a:p>
            <a:r>
              <a:rPr lang="en-US" dirty="0" smtClean="0"/>
              <a:t> Learn best practices for stationary lane closures </a:t>
            </a:r>
            <a:br>
              <a:rPr lang="en-US" dirty="0" smtClean="0"/>
            </a:br>
            <a:r>
              <a:rPr lang="en-US" dirty="0" smtClean="0"/>
              <a:t>    and short duration operations.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0022759" y="392308"/>
            <a:ext cx="1691588" cy="169158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9582"/>
              </p:ext>
            </p:extLst>
          </p:nvPr>
        </p:nvGraphicFramePr>
        <p:xfrm>
          <a:off x="10258238" y="2463553"/>
          <a:ext cx="179488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Image" r:id="rId5" imgW="3593520" imgH="5460120" progId="Photoshop.Image.13">
                  <p:embed/>
                </p:oleObj>
              </mc:Choice>
              <mc:Fallback>
                <p:oleObj name="Image" r:id="rId5" imgW="3593520" imgH="5460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58238" y="2463553"/>
                        <a:ext cx="1794883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62980"/>
              </p:ext>
            </p:extLst>
          </p:nvPr>
        </p:nvGraphicFramePr>
        <p:xfrm>
          <a:off x="9248307" y="3886200"/>
          <a:ext cx="185170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Image" r:id="rId7" imgW="3593520" imgH="5460120" progId="Photoshop.Image.13">
                  <p:embed/>
                </p:oleObj>
              </mc:Choice>
              <mc:Fallback>
                <p:oleObj name="Image" r:id="rId7" imgW="3593520" imgH="5460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48307" y="3886200"/>
                        <a:ext cx="1851701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194">
            <a:off x="6478413" y="4867376"/>
            <a:ext cx="2525366" cy="13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846364" cy="968440"/>
          </a:xfrm>
        </p:spPr>
        <p:txBody>
          <a:bodyPr>
            <a:normAutofit fontScale="90000"/>
          </a:bodyPr>
          <a:lstStyle/>
          <a:p>
            <a:r>
              <a:rPr lang="en-US" dirty="0"/>
              <a:t>“Mobile Solution for Assessment and Reporting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8762"/>
            <a:ext cx="10058400" cy="4251309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 Innovative App to </a:t>
            </a:r>
            <a:r>
              <a:rPr lang="en-US" sz="2800" dirty="0" smtClean="0">
                <a:solidFill>
                  <a:schemeClr val="tx1"/>
                </a:solidFill>
              </a:rPr>
              <a:t>Recover </a:t>
            </a:r>
            <a:r>
              <a:rPr lang="en-US" sz="2800" dirty="0">
                <a:solidFill>
                  <a:schemeClr val="tx1"/>
                </a:solidFill>
              </a:rPr>
              <a:t>Quickly After Natural </a:t>
            </a:r>
            <a:r>
              <a:rPr lang="en-US" sz="2800" dirty="0" smtClean="0">
                <a:solidFill>
                  <a:schemeClr val="tx1"/>
                </a:solidFill>
              </a:rPr>
              <a:t>Disasters</a:t>
            </a:r>
          </a:p>
          <a:p>
            <a:pPr>
              <a:lnSpc>
                <a:spcPts val="36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Simplifies laborious time-consuming </a:t>
            </a:r>
            <a:r>
              <a:rPr lang="en-US" sz="2800" dirty="0"/>
              <a:t>data collection </a:t>
            </a:r>
            <a:endParaRPr lang="en-US" sz="2800" dirty="0" smtClean="0"/>
          </a:p>
          <a:p>
            <a:pPr>
              <a:lnSpc>
                <a:spcPts val="36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Eliminate </a:t>
            </a:r>
            <a:r>
              <a:rPr lang="en-US" sz="2800" dirty="0">
                <a:solidFill>
                  <a:schemeClr val="tx1"/>
                </a:solidFill>
              </a:rPr>
              <a:t>paper </a:t>
            </a:r>
            <a:r>
              <a:rPr lang="en-US" sz="2800" dirty="0" smtClean="0">
                <a:solidFill>
                  <a:schemeClr val="tx1"/>
                </a:solidFill>
              </a:rPr>
              <a:t>surveys/inspection </a:t>
            </a:r>
            <a:r>
              <a:rPr lang="en-US" sz="2800" dirty="0">
                <a:solidFill>
                  <a:schemeClr val="tx1"/>
                </a:solidFill>
              </a:rPr>
              <a:t>reports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Damage </a:t>
            </a:r>
            <a:r>
              <a:rPr lang="en-US" sz="2800" dirty="0">
                <a:solidFill>
                  <a:schemeClr val="tx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hotos pinpointed </a:t>
            </a:r>
            <a:r>
              <a:rPr lang="en-US" sz="2800" dirty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map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Data entered </a:t>
            </a:r>
            <a:r>
              <a:rPr lang="en-US" sz="2800" dirty="0" smtClean="0"/>
              <a:t>is compiled </a:t>
            </a:r>
            <a:r>
              <a:rPr lang="en-US" sz="2800" dirty="0"/>
              <a:t>by </a:t>
            </a:r>
            <a:r>
              <a:rPr lang="en-US" sz="2800" dirty="0" smtClean="0"/>
              <a:t>state </a:t>
            </a:r>
            <a:br>
              <a:rPr lang="en-US" sz="2800" dirty="0" smtClean="0"/>
            </a:br>
            <a:r>
              <a:rPr lang="en-US" sz="2800" dirty="0" smtClean="0"/>
              <a:t>    offices for FHWA </a:t>
            </a:r>
            <a:r>
              <a:rPr lang="en-US" sz="2800" dirty="0"/>
              <a:t>emergency relief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51" y="2184529"/>
            <a:ext cx="2698204" cy="4047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4" y="3508914"/>
            <a:ext cx="1784731" cy="31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09244"/>
            <a:ext cx="10546729" cy="1513013"/>
          </a:xfrm>
        </p:spPr>
        <p:txBody>
          <a:bodyPr>
            <a:normAutofit/>
          </a:bodyPr>
          <a:lstStyle/>
          <a:p>
            <a:r>
              <a:rPr lang="en-US" sz="4000" spc="300" dirty="0">
                <a:solidFill>
                  <a:srgbClr val="00B0F0"/>
                </a:solidFill>
              </a:rPr>
              <a:t>Associate of Applied Science Degree</a:t>
            </a:r>
            <a:r>
              <a:rPr lang="en-US" sz="4000" spc="300" dirty="0" smtClean="0"/>
              <a:t/>
            </a:r>
            <a:br>
              <a:rPr lang="en-US" sz="4000" spc="300" dirty="0" smtClean="0"/>
            </a:br>
            <a:r>
              <a:rPr lang="en-US" sz="4000" spc="300" dirty="0" smtClean="0"/>
              <a:t>Highway Maintenance Management</a:t>
            </a:r>
            <a:endParaRPr lang="en-US" sz="4000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066" y="1895302"/>
            <a:ext cx="9797934" cy="408985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/>
              <a:t> </a:t>
            </a:r>
            <a:r>
              <a:rPr lang="en-US" sz="2800" dirty="0" smtClean="0"/>
              <a:t>Front Range Community College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pPr>
              <a:lnSpc>
                <a:spcPts val="3400"/>
              </a:lnSpc>
            </a:pPr>
            <a:r>
              <a:rPr lang="en-US" sz="2800" dirty="0"/>
              <a:t>  60 credit hours </a:t>
            </a:r>
            <a:r>
              <a:rPr lang="en-US" sz="2800" dirty="0" smtClean="0"/>
              <a:t>required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 Required </a:t>
            </a:r>
            <a:r>
              <a:rPr lang="en-US" sz="2000" dirty="0">
                <a:solidFill>
                  <a:srgbClr val="00B0F0"/>
                </a:solidFill>
              </a:rPr>
              <a:t>General Education </a:t>
            </a:r>
            <a:r>
              <a:rPr lang="en-US" sz="2000" dirty="0"/>
              <a:t>courses (15-17 credits)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 Required </a:t>
            </a:r>
            <a:r>
              <a:rPr lang="en-US" sz="2000" dirty="0">
                <a:solidFill>
                  <a:srgbClr val="00B0F0"/>
                </a:solidFill>
              </a:rPr>
              <a:t>Management</a:t>
            </a:r>
            <a:r>
              <a:rPr lang="en-US" sz="2000" dirty="0"/>
              <a:t> courses (15 credits) </a:t>
            </a:r>
            <a:endParaRPr lang="en-US" sz="2000" dirty="0" smtClean="0"/>
          </a:p>
          <a:p>
            <a:pPr lvl="2">
              <a:lnSpc>
                <a:spcPct val="100000"/>
              </a:lnSpc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 </a:t>
            </a:r>
            <a:r>
              <a:rPr lang="en-US" sz="2000" i="1" dirty="0" smtClean="0"/>
              <a:t>Required </a:t>
            </a:r>
            <a:r>
              <a:rPr lang="en-US" sz="2000" i="1" dirty="0">
                <a:solidFill>
                  <a:srgbClr val="00B0F0"/>
                </a:solidFill>
              </a:rPr>
              <a:t>Highway Maintenance and Operations </a:t>
            </a:r>
            <a:r>
              <a:rPr lang="en-US" sz="2000" i="1" dirty="0"/>
              <a:t>courses (15 credits)</a:t>
            </a:r>
          </a:p>
          <a:p>
            <a:pPr lvl="2">
              <a:lnSpc>
                <a:spcPct val="100000"/>
              </a:lnSpc>
            </a:pP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 </a:t>
            </a:r>
            <a:r>
              <a:rPr lang="en-US" sz="2000" b="1" i="1" dirty="0" smtClean="0">
                <a:solidFill>
                  <a:schemeClr val="tx1"/>
                </a:solidFill>
              </a:rPr>
              <a:t>Elective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rgbClr val="00B0F0"/>
                </a:solidFill>
              </a:rPr>
              <a:t>Highway Maintenance and Operations </a:t>
            </a:r>
            <a:r>
              <a:rPr lang="en-US" sz="2000" i="1" dirty="0"/>
              <a:t>courses (13-15 credits)</a:t>
            </a:r>
          </a:p>
          <a:p>
            <a:pPr>
              <a:lnSpc>
                <a:spcPts val="3400"/>
              </a:lnSpc>
            </a:pPr>
            <a:r>
              <a:rPr lang="en-US" sz="2800" dirty="0" smtClean="0"/>
              <a:t> “</a:t>
            </a:r>
            <a:r>
              <a:rPr lang="en-US" sz="2800" b="1" dirty="0" smtClean="0"/>
              <a:t>Prior </a:t>
            </a:r>
            <a:r>
              <a:rPr lang="en-US" sz="2800" b="1" dirty="0"/>
              <a:t>Learning </a:t>
            </a:r>
            <a:r>
              <a:rPr lang="en-US" sz="2800" b="1" dirty="0" smtClean="0"/>
              <a:t>Assessment”  </a:t>
            </a:r>
            <a:r>
              <a:rPr lang="en-US" sz="2800" dirty="0" smtClean="0"/>
              <a:t>-  </a:t>
            </a:r>
            <a:r>
              <a:rPr lang="en-US" sz="2400" i="1" dirty="0" smtClean="0">
                <a:solidFill>
                  <a:srgbClr val="00B0F0"/>
                </a:solidFill>
              </a:rPr>
              <a:t>LTAP Roads Scholars &amp; APWA PWI</a:t>
            </a:r>
            <a:endParaRPr lang="en-US" sz="2800" i="1" dirty="0" smtClean="0">
              <a:solidFill>
                <a:srgbClr val="00B0F0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800" dirty="0" smtClean="0"/>
              <a:t> APWA Reporter Article, June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44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LTAP Center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343462"/>
            <a:ext cx="8994371" cy="544803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00B0F0"/>
                </a:solidFill>
              </a:rPr>
              <a:t> Roads Scholar I </a:t>
            </a:r>
          </a:p>
          <a:p>
            <a:pPr lvl="2"/>
            <a:r>
              <a:rPr lang="en-US" sz="2000" dirty="0" smtClean="0"/>
              <a:t>4 Cores &amp; 5 Electives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Roads Scholar II: Road Master </a:t>
            </a:r>
          </a:p>
          <a:p>
            <a:pPr lvl="2"/>
            <a:r>
              <a:rPr lang="en-US" sz="2000" dirty="0" smtClean="0"/>
              <a:t>Safety;  Infrastructure </a:t>
            </a:r>
            <a:r>
              <a:rPr lang="en-US" sz="2000" dirty="0" err="1" smtClean="0"/>
              <a:t>Mgmt</a:t>
            </a:r>
            <a:r>
              <a:rPr lang="en-US" sz="2000" dirty="0" smtClean="0"/>
              <a:t>;  Environment;  Technical Skills</a:t>
            </a:r>
          </a:p>
          <a:p>
            <a:pPr lvl="2"/>
            <a:r>
              <a:rPr lang="en-US" sz="2000" dirty="0" smtClean="0"/>
              <a:t>Graduates awarded at APWA Awards Luncheon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Supervisory Sills &amp; Development Program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9 set required courses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70 Classes;  1850 Attendees </a:t>
            </a:r>
            <a:r>
              <a:rPr lang="en-US" dirty="0" smtClean="0"/>
              <a:t>(68% FR + 32% WS)</a:t>
            </a:r>
          </a:p>
          <a:p>
            <a:pPr lvl="2">
              <a:lnSpc>
                <a:spcPts val="1900"/>
              </a:lnSpc>
            </a:pPr>
            <a:r>
              <a:rPr lang="en-US" sz="2000" dirty="0"/>
              <a:t> </a:t>
            </a:r>
            <a:r>
              <a:rPr lang="en-US" sz="2000" dirty="0" smtClean="0"/>
              <a:t>Best Practices for Crack Sealing &amp; Wide Crack Repair</a:t>
            </a:r>
          </a:p>
          <a:p>
            <a:pPr lvl="2">
              <a:lnSpc>
                <a:spcPts val="1900"/>
              </a:lnSpc>
            </a:pPr>
            <a:r>
              <a:rPr lang="en-US" sz="2000" dirty="0" smtClean="0"/>
              <a:t> Road Applications of Tire Derived Aggregate (CDPHE) </a:t>
            </a:r>
          </a:p>
          <a:p>
            <a:pPr lvl="2">
              <a:lnSpc>
                <a:spcPts val="1900"/>
              </a:lnSpc>
            </a:pPr>
            <a:r>
              <a:rPr lang="en-US" sz="2000" dirty="0"/>
              <a:t> </a:t>
            </a:r>
            <a:r>
              <a:rPr lang="en-US" sz="2000" dirty="0" smtClean="0"/>
              <a:t>Short Span Steel Bridges  (Alliance) </a:t>
            </a:r>
          </a:p>
          <a:p>
            <a:pPr lvl="2">
              <a:lnSpc>
                <a:spcPts val="1900"/>
              </a:lnSpc>
            </a:pPr>
            <a:r>
              <a:rPr lang="en-US" sz="2000" dirty="0" smtClean="0"/>
              <a:t> Guardrail Maintenance &amp; Installation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04" y="286604"/>
            <a:ext cx="3621726" cy="4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4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LTAP Resources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580" y="1412828"/>
            <a:ext cx="10058400" cy="658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F0"/>
                </a:solidFill>
              </a:rPr>
              <a:t>www.ColoradoLTAP.org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45" y="2071395"/>
            <a:ext cx="8111425" cy="49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2" y="93305"/>
            <a:ext cx="10058400" cy="968440"/>
          </a:xfrm>
        </p:spPr>
        <p:txBody>
          <a:bodyPr/>
          <a:lstStyle/>
          <a:p>
            <a:r>
              <a:rPr lang="en-US" dirty="0" smtClean="0"/>
              <a:t>LTAP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73" y="36155"/>
            <a:ext cx="791307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91778" y="2654712"/>
            <a:ext cx="3524865" cy="17698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3037</TotalTime>
  <Words>689</Words>
  <Application>Microsoft Office PowerPoint</Application>
  <PresentationFormat>Widescreen</PresentationFormat>
  <Paragraphs>185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Wingdings</vt:lpstr>
      <vt:lpstr>Retrospect</vt:lpstr>
      <vt:lpstr>Image</vt:lpstr>
      <vt:lpstr>Colorado LTAP Successes &amp; Challenges</vt:lpstr>
      <vt:lpstr>Big Changes…..</vt:lpstr>
      <vt:lpstr>Mobile Apps</vt:lpstr>
      <vt:lpstr>ATSSA Work Zone Safety Application Suite</vt:lpstr>
      <vt:lpstr>“Mobile Solution for Assessment and Reporting”</vt:lpstr>
      <vt:lpstr>Associate of Applied Science Degree Highway Maintenance Management</vt:lpstr>
      <vt:lpstr>2017 LTAP Center Training</vt:lpstr>
      <vt:lpstr>LTAP Resources on the Web</vt:lpstr>
      <vt:lpstr>LTAP Services</vt:lpstr>
      <vt:lpstr>Manage Employee Training Records</vt:lpstr>
      <vt:lpstr>Big Changes…..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cltap</dc:creator>
  <cp:lastModifiedBy>Renee Railsback</cp:lastModifiedBy>
  <cp:revision>52</cp:revision>
  <cp:lastPrinted>2018-05-22T04:47:35Z</cp:lastPrinted>
  <dcterms:created xsi:type="dcterms:W3CDTF">2018-04-17T02:45:35Z</dcterms:created>
  <dcterms:modified xsi:type="dcterms:W3CDTF">2018-05-22T16:33:01Z</dcterms:modified>
</cp:coreProperties>
</file>