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7" r:id="rId4"/>
    <p:sldId id="266" r:id="rId5"/>
    <p:sldId id="260" r:id="rId6"/>
    <p:sldId id="259" r:id="rId7"/>
    <p:sldId id="258" r:id="rId8"/>
    <p:sldId id="262" r:id="rId9"/>
    <p:sldId id="277" r:id="rId10"/>
    <p:sldId id="278" r:id="rId11"/>
    <p:sldId id="268" r:id="rId12"/>
    <p:sldId id="276" r:id="rId13"/>
    <p:sldId id="274" r:id="rId14"/>
    <p:sldId id="275" r:id="rId15"/>
    <p:sldId id="269" r:id="rId16"/>
    <p:sldId id="271" r:id="rId17"/>
    <p:sldId id="27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>
        <p:scale>
          <a:sx n="64" d="100"/>
          <a:sy n="64" d="100"/>
        </p:scale>
        <p:origin x="51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Training Participants by Entity</a:t>
            </a:r>
          </a:p>
        </c:rich>
      </c:tx>
      <c:layout>
        <c:manualLayout>
          <c:xMode val="edge"/>
          <c:yMode val="edge"/>
          <c:x val="0.60676486983629163"/>
          <c:y val="5.38754423268447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Sheet1!$C$3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934-4371-AC8F-CF771B7918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934-4371-AC8F-CF771B7918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934-4371-AC8F-CF771B7918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934-4371-AC8F-CF771B7918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934-4371-AC8F-CF771B79188A}"/>
              </c:ext>
            </c:extLst>
          </c:dPt>
          <c:dLbls>
            <c:dLbl>
              <c:idx val="0"/>
              <c:layout>
                <c:manualLayout>
                  <c:x val="-2.7890091863517059E-2"/>
                  <c:y val="-0.2926655001458151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934-4371-AC8F-CF771B79188A}"/>
                </c:ext>
              </c:extLst>
            </c:dLbl>
            <c:dLbl>
              <c:idx val="1"/>
              <c:layout>
                <c:manualLayout>
                  <c:x val="-7.8466415050430394E-2"/>
                  <c:y val="3.280887172880453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934-4371-AC8F-CF771B79188A}"/>
                </c:ext>
              </c:extLst>
            </c:dLbl>
            <c:dLbl>
              <c:idx val="2"/>
              <c:layout>
                <c:manualLayout>
                  <c:x val="-2.2845369668179114E-2"/>
                  <c:y val="3.479877147022851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934-4371-AC8F-CF771B79188A}"/>
                </c:ext>
              </c:extLst>
            </c:dLbl>
            <c:dLbl>
              <c:idx val="3"/>
              <c:layout>
                <c:manualLayout>
                  <c:x val="1.9806102362204724E-2"/>
                  <c:y val="-3.633566637503645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934-4371-AC8F-CF771B79188A}"/>
                </c:ext>
              </c:extLst>
            </c:dLbl>
            <c:dLbl>
              <c:idx val="4"/>
              <c:layout>
                <c:manualLayout>
                  <c:x val="6.1362204724409397E-2"/>
                  <c:y val="-2.43062846310877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934-4371-AC8F-CF771B79188A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Sheet1!$B$4:$B$8</c:f>
              <c:strCache>
                <c:ptCount val="5"/>
                <c:pt idx="0">
                  <c:v>Local</c:v>
                </c:pt>
                <c:pt idx="1">
                  <c:v>Tribal</c:v>
                </c:pt>
                <c:pt idx="2">
                  <c:v>State</c:v>
                </c:pt>
                <c:pt idx="3">
                  <c:v>Federal</c:v>
                </c:pt>
                <c:pt idx="4">
                  <c:v>Other</c:v>
                </c:pt>
              </c:strCache>
            </c:strRef>
          </c:cat>
          <c:val>
            <c:numRef>
              <c:f>Sheet1!$C$4:$C$8</c:f>
              <c:numCache>
                <c:formatCode>General</c:formatCode>
                <c:ptCount val="5"/>
                <c:pt idx="0">
                  <c:v>4331</c:v>
                </c:pt>
                <c:pt idx="1">
                  <c:v>165</c:v>
                </c:pt>
                <c:pt idx="2">
                  <c:v>99</c:v>
                </c:pt>
                <c:pt idx="3">
                  <c:v>41</c:v>
                </c:pt>
                <c:pt idx="4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934-4371-AC8F-CF771B79188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455317259029197"/>
          <c:y val="0.24659631858758235"/>
          <c:w val="0.24900307946883227"/>
          <c:h val="0.564713184244223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Technical Assistance</a:t>
            </a:r>
            <a:r>
              <a:rPr lang="en-US" sz="3200" baseline="0"/>
              <a:t> by Entity</a:t>
            </a:r>
            <a:endParaRPr lang="en-US" sz="32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6A-441E-9973-783BCE3AB8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6A-441E-9973-783BCE3AB8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6A-441E-9973-783BCE3AB8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6A-441E-9973-783BCE3AB88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6A-441E-9973-783BCE3AB880}"/>
              </c:ext>
            </c:extLst>
          </c:dPt>
          <c:dLbls>
            <c:dLbl>
              <c:idx val="4"/>
              <c:layout>
                <c:manualLayout>
                  <c:x val="1.2075459317585302E-2"/>
                  <c:y val="0.1137638524351122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36A-441E-9973-783BCE3AB880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Sheet5!$H$6:$H$10</c:f>
              <c:strCache>
                <c:ptCount val="5"/>
                <c:pt idx="0">
                  <c:v>County</c:v>
                </c:pt>
                <c:pt idx="1">
                  <c:v>Municipality</c:v>
                </c:pt>
                <c:pt idx="2">
                  <c:v>Township </c:v>
                </c:pt>
                <c:pt idx="3">
                  <c:v>Other</c:v>
                </c:pt>
                <c:pt idx="4">
                  <c:v>Tribe</c:v>
                </c:pt>
              </c:strCache>
            </c:strRef>
          </c:cat>
          <c:val>
            <c:numRef>
              <c:f>Sheet5!$I$6:$I$10</c:f>
              <c:numCache>
                <c:formatCode>General</c:formatCode>
                <c:ptCount val="5"/>
                <c:pt idx="0">
                  <c:v>188</c:v>
                </c:pt>
                <c:pt idx="1">
                  <c:v>118</c:v>
                </c:pt>
                <c:pt idx="2">
                  <c:v>57</c:v>
                </c:pt>
                <c:pt idx="3">
                  <c:v>42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6A-441E-9973-783BCE3AB88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0764675219991"/>
          <c:y val="0.16614670544248111"/>
          <c:w val="0.3499235324780009"/>
          <c:h val="0.763887661074767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44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13315" r="2955" b="11577"/>
          <a:stretch/>
        </p:blipFill>
        <p:spPr>
          <a:xfrm>
            <a:off x="4394310" y="4131901"/>
            <a:ext cx="3403379" cy="2173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99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6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9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477" y="737588"/>
            <a:ext cx="10515600" cy="172648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1100" y="2464068"/>
            <a:ext cx="10515600" cy="1623628"/>
          </a:xfr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	South Dakota Local Transportation Assistance Program</a:t>
            </a:r>
          </a:p>
          <a:p>
            <a:pPr lvl="0"/>
            <a:r>
              <a:rPr lang="en-US" dirty="0" smtClean="0"/>
              <a:t>South Dakota State University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13315" r="2955" b="11577"/>
          <a:stretch/>
        </p:blipFill>
        <p:spPr>
          <a:xfrm>
            <a:off x="4296832" y="3952942"/>
            <a:ext cx="3740263" cy="2388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74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8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6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19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611" y="1682044"/>
            <a:ext cx="6172200" cy="41869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689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066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05207-FC84-444D-811B-2B329E6F471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6444638"/>
            <a:ext cx="12192000" cy="276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24257" y="6413779"/>
            <a:ext cx="5855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South</a:t>
            </a:r>
            <a:r>
              <a:rPr lang="en-US" sz="1600" baseline="0" dirty="0" smtClean="0">
                <a:solidFill>
                  <a:schemeClr val="bg1"/>
                </a:solidFill>
              </a:rPr>
              <a:t> Dakota Local Transportation Assistance Program</a:t>
            </a:r>
          </a:p>
        </p:txBody>
      </p:sp>
    </p:spTree>
    <p:extLst>
      <p:ext uri="{BB962C8B-B14F-4D97-AF65-F5344CB8AC3E}">
        <p14:creationId xmlns:p14="http://schemas.microsoft.com/office/powerpoint/2010/main" val="336747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"/>
            <a:ext cx="9253538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04800"/>
            <a:ext cx="7772400" cy="914400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BASIC SIGNING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71600"/>
            <a:ext cx="8839200" cy="53340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itchFamily="34" charset="0"/>
                <a:cs typeface="Arial" pitchFamily="34" charset="0"/>
              </a:rPr>
              <a:t>MANUAL ON UNIFORM TRAFFIC CONTROL DEVICES (MUTCD), 2009 EDITION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CLIFF REUER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57" y="4249483"/>
            <a:ext cx="1359762" cy="146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49483"/>
            <a:ext cx="1539555" cy="13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71332"/>
            <a:ext cx="7204363" cy="5396265"/>
          </a:xfrm>
        </p:spPr>
      </p:pic>
    </p:spTree>
    <p:extLst>
      <p:ext uri="{BB962C8B-B14F-4D97-AF65-F5344CB8AC3E}">
        <p14:creationId xmlns:p14="http://schemas.microsoft.com/office/powerpoint/2010/main" val="18043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60600" y="-50800"/>
            <a:ext cx="7772400" cy="990600"/>
          </a:xfrm>
        </p:spPr>
        <p:txBody>
          <a:bodyPr/>
          <a:lstStyle/>
          <a:p>
            <a:r>
              <a:rPr lang="en-US" altLang="en-US" sz="3600" dirty="0"/>
              <a:t>Always remember: warn the public!!</a:t>
            </a:r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19666"/>
            <a:ext cx="7620000" cy="5715000"/>
          </a:xfrm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719666"/>
            <a:ext cx="2257425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2" y="3924830"/>
            <a:ext cx="21526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939800"/>
            <a:ext cx="20669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378075"/>
            <a:ext cx="3657600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4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05001"/>
            <a:ext cx="7772400" cy="14700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Updates From the SDDOT/SDLTAP Surface Gravel Study Project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Brookings Site Constructed in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9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3"/>
          <p:cNvSpPr>
            <a:spLocks noGrp="1"/>
          </p:cNvSpPr>
          <p:nvPr>
            <p:ph type="ctrTitle"/>
          </p:nvPr>
        </p:nvSpPr>
        <p:spPr>
          <a:xfrm>
            <a:off x="2971800" y="609601"/>
            <a:ext cx="6096000" cy="1470025"/>
          </a:xfrm>
        </p:spPr>
        <p:txBody>
          <a:bodyPr/>
          <a:lstStyle/>
          <a:p>
            <a:r>
              <a:rPr lang="en-US" sz="4000" b="1" dirty="0"/>
              <a:t>Feasibility of Dust Control or Stabilization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528" y="2209800"/>
            <a:ext cx="5905072" cy="413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3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North Central Region Conference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208" y="1486395"/>
            <a:ext cx="6389583" cy="47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1" y="296918"/>
            <a:ext cx="9347595" cy="58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06" y="58711"/>
            <a:ext cx="8482035" cy="62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364572"/>
            <a:ext cx="11930063" cy="55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66" y="5656"/>
            <a:ext cx="7747322" cy="1600200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 smtClean="0"/>
              <a:t>What can LTAP do for my County?</a:t>
            </a:r>
            <a:endParaRPr lang="en-US" sz="4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8788"/>
            <a:ext cx="6165609" cy="4366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Technical Assistance </a:t>
            </a:r>
          </a:p>
          <a:p>
            <a:pPr lvl="1"/>
            <a:r>
              <a:rPr lang="en-US" dirty="0" smtClean="0"/>
              <a:t>Culverts &amp; Small Structures</a:t>
            </a:r>
          </a:p>
          <a:p>
            <a:pPr lvl="1"/>
            <a:r>
              <a:rPr lang="en-US" dirty="0" smtClean="0"/>
              <a:t>Gravel Road Reshapes</a:t>
            </a:r>
          </a:p>
          <a:p>
            <a:pPr lvl="1"/>
            <a:r>
              <a:rPr lang="en-US" dirty="0" smtClean="0"/>
              <a:t>Agribusiness </a:t>
            </a:r>
            <a:r>
              <a:rPr lang="en-US" dirty="0"/>
              <a:t>A</a:t>
            </a:r>
            <a:r>
              <a:rPr lang="en-US" dirty="0" smtClean="0"/>
              <a:t>ccess </a:t>
            </a:r>
          </a:p>
          <a:p>
            <a:pPr lvl="1"/>
            <a:r>
              <a:rPr lang="en-US" dirty="0" smtClean="0"/>
              <a:t>Materials</a:t>
            </a:r>
          </a:p>
          <a:p>
            <a:pPr lvl="1"/>
            <a:r>
              <a:rPr lang="en-US" dirty="0" smtClean="0"/>
              <a:t>Soft Spots</a:t>
            </a:r>
          </a:p>
          <a:p>
            <a:pPr lvl="1"/>
            <a:r>
              <a:rPr lang="en-US" dirty="0" smtClean="0"/>
              <a:t>Pavement Maintenance</a:t>
            </a:r>
          </a:p>
          <a:p>
            <a:pPr lvl="1"/>
            <a:r>
              <a:rPr lang="en-US" dirty="0" smtClean="0"/>
              <a:t>Stabilization &amp; Dust Control</a:t>
            </a:r>
          </a:p>
          <a:p>
            <a:pPr lvl="1"/>
            <a:r>
              <a:rPr lang="en-US" dirty="0" smtClean="0"/>
              <a:t>Signing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312" y="3233016"/>
            <a:ext cx="4535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Training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Supervisor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Operators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Elected Officials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Training Material and Handouts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545859" y="-76306"/>
          <a:ext cx="3011774" cy="3364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3" imgW="4251879" imgH="6027238" progId="Acrobat.Document.DC">
                  <p:embed/>
                </p:oleObj>
              </mc:Choice>
              <mc:Fallback>
                <p:oleObj name="Acrobat Document" r:id="rId3" imgW="4251879" imgH="602723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45859" y="-76306"/>
                        <a:ext cx="3011774" cy="3364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23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29" y="152416"/>
            <a:ext cx="10280605" cy="6120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59979" y="2403564"/>
            <a:ext cx="635039" cy="48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59979" y="2403564"/>
            <a:ext cx="49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3410" y="5779351"/>
            <a:ext cx="1969815" cy="1966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13410" y="5661131"/>
            <a:ext cx="255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dirty="0" smtClean="0"/>
              <a:t> -Andrew (20 counties)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81455" y="5659034"/>
            <a:ext cx="240631" cy="120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400 technical assistance </a:t>
            </a:r>
            <a:r>
              <a:rPr lang="en-US" dirty="0" smtClean="0"/>
              <a:t>visits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Cliff – Western Area</a:t>
            </a:r>
          </a:p>
          <a:p>
            <a:r>
              <a:rPr lang="en-US" sz="4400" dirty="0" smtClean="0"/>
              <a:t>Chuck – Northeast &amp; Southeast</a:t>
            </a:r>
          </a:p>
          <a:p>
            <a:r>
              <a:rPr lang="en-US" sz="4400" dirty="0" smtClean="0"/>
              <a:t>Gill- Central Area</a:t>
            </a:r>
          </a:p>
        </p:txBody>
      </p:sp>
    </p:spTree>
    <p:extLst>
      <p:ext uri="{BB962C8B-B14F-4D97-AF65-F5344CB8AC3E}">
        <p14:creationId xmlns:p14="http://schemas.microsoft.com/office/powerpoint/2010/main" val="9869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3" y="46320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Training Numbers 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3" y="2662238"/>
            <a:ext cx="10515600" cy="4351338"/>
          </a:xfrm>
        </p:spPr>
        <p:txBody>
          <a:bodyPr/>
          <a:lstStyle/>
          <a:p>
            <a:r>
              <a:rPr lang="en-US" sz="4000" dirty="0"/>
              <a:t>59 training </a:t>
            </a:r>
            <a:r>
              <a:rPr lang="en-US" sz="4000" dirty="0" smtClean="0"/>
              <a:t>sessions</a:t>
            </a:r>
          </a:p>
          <a:p>
            <a:r>
              <a:rPr lang="en-US" sz="4000" dirty="0"/>
              <a:t>4,809 participants </a:t>
            </a:r>
            <a:endParaRPr lang="en-US" sz="4000" dirty="0" smtClean="0"/>
          </a:p>
          <a:p>
            <a:r>
              <a:rPr lang="en-US" sz="4000" dirty="0"/>
              <a:t>14,351 participation </a:t>
            </a:r>
            <a:r>
              <a:rPr lang="en-US" sz="4000" dirty="0" smtClean="0"/>
              <a:t>hours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80" y="179389"/>
            <a:ext cx="5227632" cy="3920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123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952344"/>
              </p:ext>
            </p:extLst>
          </p:nvPr>
        </p:nvGraphicFramePr>
        <p:xfrm>
          <a:off x="172995" y="185351"/>
          <a:ext cx="11825416" cy="612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62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377679"/>
              </p:ext>
            </p:extLst>
          </p:nvPr>
        </p:nvGraphicFramePr>
        <p:xfrm>
          <a:off x="172995" y="197709"/>
          <a:ext cx="11850129" cy="615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97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09" y="463599"/>
            <a:ext cx="7641166" cy="5730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220" y="3671668"/>
            <a:ext cx="5788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2"/>
                </a:solidFill>
              </a:rPr>
              <a:t>Innovation is key to being successful </a:t>
            </a:r>
            <a:endParaRPr lang="en-US" sz="4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9305" y="470518"/>
            <a:ext cx="8514795" cy="2912764"/>
          </a:xfr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buClr>
                <a:srgbClr val="B2B8C8"/>
              </a:buClr>
              <a:buSzPct val="115000"/>
            </a:pPr>
            <a:r>
              <a:rPr lang="en-US" sz="4800" b="1" dirty="0"/>
              <a:t>Dealing with Winter Snow Maintenance</a:t>
            </a:r>
            <a:br>
              <a:rPr lang="en-US" sz="4800" b="1" dirty="0"/>
            </a:br>
            <a:r>
              <a:rPr lang="en-US" sz="1000" b="1" dirty="0"/>
              <a:t> </a:t>
            </a: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3600" b="1" dirty="0">
                <a:ea typeface="+mn-ea"/>
                <a:cs typeface="+mn-cs"/>
              </a:rPr>
              <a:t/>
            </a:r>
            <a:br>
              <a:rPr lang="en-US" sz="3600" b="1" dirty="0">
                <a:ea typeface="+mn-ea"/>
                <a:cs typeface="+mn-cs"/>
              </a:rPr>
            </a:br>
            <a:endParaRPr lang="en-US" sz="48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0700" y="2469472"/>
            <a:ext cx="8153400" cy="3200400"/>
          </a:xfrm>
        </p:spPr>
        <p:txBody>
          <a:bodyPr/>
          <a:lstStyle/>
          <a:p>
            <a:r>
              <a:rPr lang="en-US" sz="3600" dirty="0" smtClean="0"/>
              <a:t>BY</a:t>
            </a:r>
            <a:r>
              <a:rPr lang="en-US" sz="4400" dirty="0" smtClean="0"/>
              <a:t>:</a:t>
            </a:r>
            <a:r>
              <a:rPr lang="en-US" dirty="0" smtClean="0"/>
              <a:t> </a:t>
            </a:r>
            <a:r>
              <a:rPr lang="en-US" sz="3600" dirty="0" smtClean="0"/>
              <a:t>SDLTAP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40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LTAP TEMPLATE 2017" id="{56CAE14D-22EB-437E-8EA1-8186675049AF}" vid="{B7C7E9EF-817A-4F2D-8156-5CC6F941C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SDLTAP TEMPLATE 2017</Template>
  <TotalTime>1214</TotalTime>
  <Words>141</Words>
  <Application>Microsoft Office PowerPoint</Application>
  <PresentationFormat>Widescreen</PresentationFormat>
  <Paragraphs>44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Corbel</vt:lpstr>
      <vt:lpstr>Office Theme</vt:lpstr>
      <vt:lpstr>Acrobat Document</vt:lpstr>
      <vt:lpstr>PowerPoint Presentation</vt:lpstr>
      <vt:lpstr>What can LTAP do for my County?</vt:lpstr>
      <vt:lpstr>PowerPoint Presentation</vt:lpstr>
      <vt:lpstr>Over 400 technical assistance visits</vt:lpstr>
      <vt:lpstr>Training Numbers </vt:lpstr>
      <vt:lpstr>PowerPoint Presentation</vt:lpstr>
      <vt:lpstr>PowerPoint Presentation</vt:lpstr>
      <vt:lpstr>PowerPoint Presentation</vt:lpstr>
      <vt:lpstr>Dealing with Winter Snow Maintenance    </vt:lpstr>
      <vt:lpstr>BASIC SIGNING </vt:lpstr>
      <vt:lpstr>PowerPoint Presentation</vt:lpstr>
      <vt:lpstr>Always remember: warn the public!!</vt:lpstr>
      <vt:lpstr>Updates From the SDDOT/SDLTAP Surface Gravel Study Project  Brookings Site Constructed in 2011</vt:lpstr>
      <vt:lpstr>Feasibility of Dust Control or Stabilization</vt:lpstr>
      <vt:lpstr>North Central Region Conference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Peterson, Andrew</dc:creator>
  <cp:lastModifiedBy>Vavra, Gregory</cp:lastModifiedBy>
  <cp:revision>33</cp:revision>
  <dcterms:created xsi:type="dcterms:W3CDTF">2018-03-07T17:24:31Z</dcterms:created>
  <dcterms:modified xsi:type="dcterms:W3CDTF">2018-05-22T18:12:48Z</dcterms:modified>
</cp:coreProperties>
</file>